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 id="2147483682" r:id="rId5"/>
  </p:sldMasterIdLst>
  <p:notesMasterIdLst>
    <p:notesMasterId r:id="rId20"/>
  </p:notesMasterIdLst>
  <p:sldIdLst>
    <p:sldId id="324" r:id="rId6"/>
    <p:sldId id="325" r:id="rId7"/>
    <p:sldId id="326" r:id="rId8"/>
    <p:sldId id="328" r:id="rId9"/>
    <p:sldId id="327" r:id="rId10"/>
    <p:sldId id="335" r:id="rId11"/>
    <p:sldId id="260" r:id="rId12"/>
    <p:sldId id="329" r:id="rId13"/>
    <p:sldId id="336" r:id="rId14"/>
    <p:sldId id="330" r:id="rId15"/>
    <p:sldId id="332" r:id="rId16"/>
    <p:sldId id="301" r:id="rId17"/>
    <p:sldId id="323" r:id="rId18"/>
    <p:sldId id="333" r:id="rId19"/>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2160" userDrawn="1">
          <p15:clr>
            <a:srgbClr val="A4A3A4"/>
          </p15:clr>
        </p15:guide>
        <p15:guide id="3" orient="horz" pos="793" userDrawn="1">
          <p15:clr>
            <a:srgbClr val="A4A3A4"/>
          </p15:clr>
        </p15:guide>
        <p15:guide id="4" orient="horz" pos="5173" userDrawn="1">
          <p15:clr>
            <a:srgbClr val="A4A3A4"/>
          </p15:clr>
        </p15:guide>
        <p15:guide id="5" pos="2001" userDrawn="1">
          <p15:clr>
            <a:srgbClr val="A4A3A4"/>
          </p15:clr>
        </p15:guide>
        <p15:guide id="6" pos="231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82827"/>
    <a:srgbClr val="D79E4D"/>
    <a:srgbClr val="C7AC65"/>
    <a:srgbClr val="F8931A"/>
    <a:srgbClr val="666666"/>
    <a:srgbClr val="D9D9D9"/>
    <a:srgbClr val="0A3C5A"/>
    <a:srgbClr val="00B0E6"/>
    <a:srgbClr val="0084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529" autoAdjust="0"/>
    <p:restoredTop sz="94360" autoAdjust="0"/>
  </p:normalViewPr>
  <p:slideViewPr>
    <p:cSldViewPr snapToGrid="0">
      <p:cViewPr>
        <p:scale>
          <a:sx n="100" d="100"/>
          <a:sy n="100" d="100"/>
        </p:scale>
        <p:origin x="1320" y="-72"/>
      </p:cViewPr>
      <p:guideLst>
        <p:guide pos="2160"/>
        <p:guide orient="horz" pos="793"/>
        <p:guide orient="horz" pos="5173"/>
        <p:guide pos="2001"/>
        <p:guide pos="2319"/>
      </p:guideLst>
    </p:cSldViewPr>
  </p:slideViewPr>
  <p:outlineViewPr>
    <p:cViewPr>
      <p:scale>
        <a:sx n="33" d="100"/>
        <a:sy n="33" d="100"/>
      </p:scale>
      <p:origin x="0" y="0"/>
    </p:cViewPr>
  </p:outlineViewPr>
  <p:notesTextViewPr>
    <p:cViewPr>
      <p:scale>
        <a:sx n="1" d="1"/>
        <a:sy n="1" d="1"/>
      </p:scale>
      <p:origin x="0" y="0"/>
    </p:cViewPr>
  </p:notesTextViewPr>
  <p:sorterViewPr>
    <p:cViewPr>
      <p:scale>
        <a:sx n="1" d="1"/>
        <a:sy n="1" d="1"/>
      </p:scale>
      <p:origin x="0" y="-1201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Foglio_di_lavoro_di_Microsoft_Excel.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Foglio_di_lavoro_di_Microsoft_Excel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31408398950131228"/>
          <c:y val="0.26718053540338083"/>
          <c:w val="0.39126334208223973"/>
          <c:h val="0.53909285278315655"/>
        </c:manualLayout>
      </c:layout>
      <c:pieChart>
        <c:varyColors val="1"/>
        <c:ser>
          <c:idx val="0"/>
          <c:order val="0"/>
          <c:tx>
            <c:strRef>
              <c:f>Sheet1!$B$1</c:f>
              <c:strCache>
                <c:ptCount val="1"/>
                <c:pt idx="0">
                  <c:v>Sales</c:v>
                </c:pt>
              </c:strCache>
            </c:strRef>
          </c:tx>
          <c:dPt>
            <c:idx val="0"/>
            <c:bubble3D val="0"/>
            <c:spPr>
              <a:solidFill>
                <a:schemeClr val="accent4">
                  <a:shade val="50000"/>
                </a:schemeClr>
              </a:solidFill>
              <a:ln>
                <a:noFill/>
              </a:ln>
              <a:effectLst/>
            </c:spPr>
            <c:extLst>
              <c:ext xmlns:c16="http://schemas.microsoft.com/office/drawing/2014/chart" uri="{C3380CC4-5D6E-409C-BE32-E72D297353CC}">
                <c16:uniqueId val="{00000001-B9D1-6E42-90D2-0C5E28D10EE9}"/>
              </c:ext>
            </c:extLst>
          </c:dPt>
          <c:dPt>
            <c:idx val="1"/>
            <c:bubble3D val="0"/>
            <c:spPr>
              <a:solidFill>
                <a:schemeClr val="accent4">
                  <a:shade val="70000"/>
                </a:schemeClr>
              </a:solidFill>
              <a:ln>
                <a:noFill/>
              </a:ln>
              <a:effectLst/>
            </c:spPr>
            <c:extLst>
              <c:ext xmlns:c16="http://schemas.microsoft.com/office/drawing/2014/chart" uri="{C3380CC4-5D6E-409C-BE32-E72D297353CC}">
                <c16:uniqueId val="{00000003-B9D1-6E42-90D2-0C5E28D10EE9}"/>
              </c:ext>
            </c:extLst>
          </c:dPt>
          <c:dPt>
            <c:idx val="2"/>
            <c:bubble3D val="0"/>
            <c:spPr>
              <a:solidFill>
                <a:schemeClr val="accent4">
                  <a:shade val="90000"/>
                </a:schemeClr>
              </a:solidFill>
              <a:ln>
                <a:noFill/>
              </a:ln>
              <a:effectLst/>
            </c:spPr>
            <c:extLst>
              <c:ext xmlns:c16="http://schemas.microsoft.com/office/drawing/2014/chart" uri="{C3380CC4-5D6E-409C-BE32-E72D297353CC}">
                <c16:uniqueId val="{00000005-B9D1-6E42-90D2-0C5E28D10EE9}"/>
              </c:ext>
            </c:extLst>
          </c:dPt>
          <c:dPt>
            <c:idx val="3"/>
            <c:bubble3D val="0"/>
            <c:spPr>
              <a:solidFill>
                <a:schemeClr val="accent4">
                  <a:tint val="90000"/>
                </a:schemeClr>
              </a:solidFill>
              <a:ln>
                <a:noFill/>
              </a:ln>
              <a:effectLst/>
            </c:spPr>
            <c:extLst>
              <c:ext xmlns:c16="http://schemas.microsoft.com/office/drawing/2014/chart" uri="{C3380CC4-5D6E-409C-BE32-E72D297353CC}">
                <c16:uniqueId val="{00000007-B9D1-6E42-90D2-0C5E28D10EE9}"/>
              </c:ext>
            </c:extLst>
          </c:dPt>
          <c:dPt>
            <c:idx val="4"/>
            <c:bubble3D val="0"/>
            <c:spPr>
              <a:solidFill>
                <a:schemeClr val="accent4">
                  <a:tint val="70000"/>
                </a:schemeClr>
              </a:solidFill>
              <a:ln>
                <a:noFill/>
              </a:ln>
              <a:effectLst/>
            </c:spPr>
            <c:extLst>
              <c:ext xmlns:c16="http://schemas.microsoft.com/office/drawing/2014/chart" uri="{C3380CC4-5D6E-409C-BE32-E72D297353CC}">
                <c16:uniqueId val="{00000009-B9D1-6E42-90D2-0C5E28D10EE9}"/>
              </c:ext>
            </c:extLst>
          </c:dPt>
          <c:dPt>
            <c:idx val="5"/>
            <c:bubble3D val="0"/>
            <c:spPr>
              <a:solidFill>
                <a:schemeClr val="accent4">
                  <a:tint val="50000"/>
                </a:schemeClr>
              </a:solidFill>
              <a:ln>
                <a:noFill/>
              </a:ln>
              <a:effectLst/>
            </c:spPr>
            <c:extLst>
              <c:ext xmlns:c16="http://schemas.microsoft.com/office/drawing/2014/chart" uri="{C3380CC4-5D6E-409C-BE32-E72D297353CC}">
                <c16:uniqueId val="{0000000B-B9D1-6E42-90D2-0C5E28D10EE9}"/>
              </c:ext>
            </c:extLst>
          </c:dPt>
          <c:dLbls>
            <c:dLbl>
              <c:idx val="0"/>
              <c:layout>
                <c:manualLayout>
                  <c:x val="3.9563074131855315E-2"/>
                  <c:y val="-5.8685186621304446E-2"/>
                </c:manualLayout>
              </c:layout>
              <c:tx>
                <c:rich>
                  <a:bodyPr rot="0" spcFirstLastPara="1" vertOverflow="ellipsis" vert="horz" wrap="none" lIns="38100" tIns="19050" rIns="38100" bIns="19050" anchor="ctr" anchorCtr="1">
                    <a:noAutofit/>
                  </a:bodyPr>
                  <a:lstStyle/>
                  <a:p>
                    <a:pPr>
                      <a:defRPr sz="600" b="0" i="0" u="none" strike="noStrike" kern="1200" baseline="0">
                        <a:solidFill>
                          <a:schemeClr val="bg1"/>
                        </a:solidFill>
                        <a:latin typeface="Gotham HTF Book" pitchFamily="2" charset="77"/>
                        <a:ea typeface="+mn-ea"/>
                        <a:cs typeface="+mn-cs"/>
                      </a:defRPr>
                    </a:pPr>
                    <a:r>
                      <a:rPr lang="it-IT" dirty="0" smtClean="0"/>
                      <a:t>Epicenter Società di </a:t>
                    </a:r>
                  </a:p>
                  <a:p>
                    <a:pPr>
                      <a:defRPr sz="600">
                        <a:solidFill>
                          <a:schemeClr val="bg1"/>
                        </a:solidFill>
                        <a:latin typeface="Gotham HTF Book" pitchFamily="2" charset="77"/>
                      </a:defRPr>
                    </a:pPr>
                    <a:r>
                      <a:rPr lang="it-IT" dirty="0" smtClean="0"/>
                      <a:t>capitali</a:t>
                    </a:r>
                    <a:r>
                      <a:rPr lang="it-IT" baseline="0" dirty="0"/>
                      <a:t>
</a:t>
                    </a:r>
                    <a:fld id="{34FC7411-A064-4CCB-AA3A-AC6D4CC9CC40}" type="VALUE">
                      <a:rPr lang="it-IT" baseline="0"/>
                      <a:pPr>
                        <a:defRPr sz="600">
                          <a:solidFill>
                            <a:schemeClr val="bg1"/>
                          </a:solidFill>
                          <a:latin typeface="Gotham HTF Book" pitchFamily="2" charset="77"/>
                        </a:defRPr>
                      </a:pPr>
                      <a:t>[VALORE]</a:t>
                    </a:fld>
                    <a:endParaRPr lang="it-IT" baseline="0" dirty="0"/>
                  </a:p>
                </c:rich>
              </c:tx>
              <c:spPr>
                <a:noFill/>
                <a:ln>
                  <a:noFill/>
                </a:ln>
                <a:effectLst/>
              </c:spPr>
              <c:txPr>
                <a:bodyPr rot="0" spcFirstLastPara="1" vertOverflow="ellipsis" vert="horz" wrap="none" lIns="38100" tIns="19050" rIns="38100" bIns="19050" anchor="ctr" anchorCtr="1">
                  <a:noAutofit/>
                </a:bodyPr>
                <a:lstStyle/>
                <a:p>
                  <a:pPr>
                    <a:defRPr sz="600" b="0" i="0" u="none" strike="noStrike" kern="1200" baseline="0">
                      <a:solidFill>
                        <a:schemeClr val="bg1"/>
                      </a:solidFill>
                      <a:latin typeface="Gotham HTF Book" pitchFamily="2" charset="77"/>
                      <a:ea typeface="+mn-ea"/>
                      <a:cs typeface="+mn-cs"/>
                    </a:defRPr>
                  </a:pPr>
                  <a:endParaRPr lang="it-IT"/>
                </a:p>
              </c:txPr>
              <c:dLblPos val="bestFit"/>
              <c:showLegendKey val="0"/>
              <c:showVal val="1"/>
              <c:showCatName val="1"/>
              <c:showSerName val="0"/>
              <c:showPercent val="0"/>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34513361727367431"/>
                      <c:h val="0.14532670230236391"/>
                    </c:manualLayout>
                  </c15:layout>
                  <c15:dlblFieldTable/>
                  <c15:showDataLabelsRange val="0"/>
                </c:ext>
                <c:ext xmlns:c16="http://schemas.microsoft.com/office/drawing/2014/chart" uri="{C3380CC4-5D6E-409C-BE32-E72D297353CC}">
                  <c16:uniqueId val="{00000001-B9D1-6E42-90D2-0C5E28D10EE9}"/>
                </c:ext>
              </c:extLst>
            </c:dLbl>
            <c:dLbl>
              <c:idx val="1"/>
              <c:layout/>
              <c:spPr>
                <a:noFill/>
                <a:ln>
                  <a:noFill/>
                </a:ln>
                <a:effectLst/>
              </c:spPr>
              <c:txPr>
                <a:bodyPr rot="0" spcFirstLastPara="1" vertOverflow="ellipsis" vert="horz" wrap="square" lIns="38100" tIns="19050" rIns="38100" bIns="19050" anchor="ctr" anchorCtr="1">
                  <a:noAutofit/>
                </a:bodyPr>
                <a:lstStyle/>
                <a:p>
                  <a:pPr>
                    <a:defRPr sz="600" b="0" i="0" u="none" strike="noStrike" kern="1200" baseline="0">
                      <a:solidFill>
                        <a:schemeClr val="bg1"/>
                      </a:solidFill>
                      <a:latin typeface="Gotham HTF Book" pitchFamily="2" charset="77"/>
                      <a:ea typeface="+mn-ea"/>
                      <a:cs typeface="+mn-cs"/>
                    </a:defRPr>
                  </a:pPr>
                  <a:endParaRPr lang="it-IT"/>
                </a:p>
              </c:txPr>
              <c:dLblPos val="outEnd"/>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15:layout/>
                </c:ext>
                <c:ext xmlns:c16="http://schemas.microsoft.com/office/drawing/2014/chart" uri="{C3380CC4-5D6E-409C-BE32-E72D297353CC}">
                  <c16:uniqueId val="{00000003-B9D1-6E42-90D2-0C5E28D10EE9}"/>
                </c:ext>
              </c:extLst>
            </c:dLbl>
            <c:dLbl>
              <c:idx val="3"/>
              <c:layout>
                <c:manualLayout>
                  <c:x val="9.9164097516184074E-2"/>
                  <c:y val="-1.1853967042398522E-2"/>
                </c:manualLayout>
              </c:layout>
              <c:spPr>
                <a:noFill/>
                <a:ln>
                  <a:noFill/>
                </a:ln>
                <a:effectLst/>
              </c:spPr>
              <c:txPr>
                <a:bodyPr rot="0" spcFirstLastPara="1" vertOverflow="ellipsis" vert="horz" wrap="none" lIns="38100" tIns="19050" rIns="38100" bIns="19050" anchor="ctr" anchorCtr="1">
                  <a:noAutofit/>
                </a:bodyPr>
                <a:lstStyle/>
                <a:p>
                  <a:pPr>
                    <a:defRPr sz="600" b="0" i="0" u="none" strike="noStrike" kern="1200" baseline="0">
                      <a:solidFill>
                        <a:schemeClr val="bg1"/>
                      </a:solidFill>
                      <a:latin typeface="Gotham HTF Book" pitchFamily="2" charset="77"/>
                      <a:ea typeface="+mn-ea"/>
                      <a:cs typeface="+mn-cs"/>
                    </a:defRPr>
                  </a:pPr>
                  <a:endParaRPr lang="it-IT"/>
                </a:p>
              </c:txPr>
              <c:dLblPos val="bestFit"/>
              <c:showLegendKey val="0"/>
              <c:showVal val="1"/>
              <c:showCatName val="1"/>
              <c:showSerName val="0"/>
              <c:showPercent val="0"/>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38232779235928843"/>
                      <c:h val="0.12283402235716523"/>
                    </c:manualLayout>
                  </c15:layout>
                </c:ext>
                <c:ext xmlns:c16="http://schemas.microsoft.com/office/drawing/2014/chart" uri="{C3380CC4-5D6E-409C-BE32-E72D297353CC}">
                  <c16:uniqueId val="{00000007-B9D1-6E42-90D2-0C5E28D10EE9}"/>
                </c:ext>
              </c:extLst>
            </c:dLbl>
            <c:dLbl>
              <c:idx val="4"/>
              <c:layout/>
              <c:tx>
                <c:rich>
                  <a:bodyPr/>
                  <a:lstStyle/>
                  <a:p>
                    <a:r>
                      <a:rPr lang="en-US" smtClean="0"/>
                      <a:t>Operatori</a:t>
                    </a:r>
                    <a:r>
                      <a:rPr lang="en-US" baseline="0" dirty="0"/>
                      <a:t>
</a:t>
                    </a:r>
                    <a:fld id="{C9FAAB73-8F18-46D5-B38E-C5F89328DD53}" type="VALUE">
                      <a:rPr lang="en-US" baseline="0"/>
                      <a:pPr/>
                      <a:t>[VALORE]</a:t>
                    </a:fld>
                    <a:endParaRPr lang="en-US" baseline="0" dirty="0"/>
                  </a:p>
                </c:rich>
              </c:tx>
              <c:dLblPos val="outEnd"/>
              <c:showLegendKey val="0"/>
              <c:showVal val="1"/>
              <c:showCatName val="1"/>
              <c:showSerName val="0"/>
              <c:showPercent val="0"/>
              <c:showBubbleSize val="0"/>
              <c:separator>
</c:separator>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9-B9D1-6E42-90D2-0C5E28D10EE9}"/>
                </c:ext>
              </c:extLst>
            </c:dLbl>
            <c:dLbl>
              <c:idx val="5"/>
              <c:layout>
                <c:manualLayout>
                  <c:x val="7.9126148263710637E-3"/>
                  <c:y val="-9.1216187709019514E-3"/>
                </c:manualLayout>
              </c:layout>
              <c:tx>
                <c:rich>
                  <a:bodyPr/>
                  <a:lstStyle/>
                  <a:p>
                    <a:r>
                      <a:rPr lang="en-US" dirty="0" err="1" smtClean="0"/>
                      <a:t>Contributori</a:t>
                    </a:r>
                    <a:r>
                      <a:rPr lang="en-US" baseline="0" dirty="0"/>
                      <a:t>
</a:t>
                    </a:r>
                    <a:fld id="{5921E88B-39EC-4F40-AAA9-0706108D3940}" type="VALUE">
                      <a:rPr lang="en-US" baseline="0"/>
                      <a:pPr/>
                      <a:t>[VALORE]</a:t>
                    </a:fld>
                    <a:endParaRPr lang="en-US" baseline="0" dirty="0"/>
                  </a:p>
                </c:rich>
              </c:tx>
              <c:dLblPos val="bestFit"/>
              <c:showLegendKey val="0"/>
              <c:showVal val="1"/>
              <c:showCatName val="1"/>
              <c:showSerName val="0"/>
              <c:showPercent val="0"/>
              <c:showBubbleSize val="0"/>
              <c:separator>
</c:separator>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B-B9D1-6E42-90D2-0C5E28D10EE9}"/>
                </c:ext>
              </c:extLst>
            </c:dLbl>
            <c:spPr>
              <a:noFill/>
              <a:ln>
                <a:noFill/>
              </a:ln>
              <a:effectLst/>
            </c:spPr>
            <c:txPr>
              <a:bodyPr rot="0" spcFirstLastPara="1" vertOverflow="ellipsis" vert="horz" wrap="none" lIns="38100" tIns="19050" rIns="38100" bIns="19050" anchor="ctr" anchorCtr="1">
                <a:spAutoFit/>
              </a:bodyPr>
              <a:lstStyle/>
              <a:p>
                <a:pPr>
                  <a:defRPr sz="600" b="0" i="0" u="none" strike="noStrike" kern="1200" baseline="0">
                    <a:solidFill>
                      <a:schemeClr val="bg1"/>
                    </a:solidFill>
                    <a:latin typeface="Gotham HTF Book" pitchFamily="2" charset="77"/>
                    <a:ea typeface="+mn-ea"/>
                    <a:cs typeface="+mn-cs"/>
                  </a:defRPr>
                </a:pPr>
                <a:endParaRPr lang="it-IT"/>
              </a:p>
            </c:txPr>
            <c:dLblPos val="outEnd"/>
            <c:showLegendKey val="0"/>
            <c:showVal val="1"/>
            <c:showCatName val="1"/>
            <c:showSerName val="0"/>
            <c:showPercent val="0"/>
            <c:showBubbleSize val="0"/>
            <c:separator>
</c:separator>
            <c:showLeaderLines val="0"/>
            <c:extLst>
              <c:ext xmlns:c15="http://schemas.microsoft.com/office/drawing/2012/chart" uri="{CE6537A1-D6FC-4f65-9D91-7224C49458BB}">
                <c15:spPr xmlns:c15="http://schemas.microsoft.com/office/drawing/2012/chart">
                  <a:prstGeom prst="rect">
                    <a:avLst/>
                  </a:prstGeom>
                  <a:noFill/>
                  <a:ln>
                    <a:noFill/>
                  </a:ln>
                </c15:spPr>
                <c15:layout/>
              </c:ext>
            </c:extLst>
          </c:dLbls>
          <c:cat>
            <c:strRef>
              <c:f>Sheet1!$A$2:$A$7</c:f>
              <c:strCache>
                <c:ptCount val="6"/>
                <c:pt idx="0">
                  <c:v>Epicenter Equity Corp</c:v>
                </c:pt>
                <c:pt idx="1">
                  <c:v>ECAP</c:v>
                </c:pt>
                <c:pt idx="2">
                  <c:v>Airgrabs</c:v>
                </c:pt>
                <c:pt idx="3">
                  <c:v>Staking</c:v>
                </c:pt>
                <c:pt idx="4">
                  <c:v>Operators</c:v>
                </c:pt>
                <c:pt idx="5">
                  <c:v>Contributors</c:v>
                </c:pt>
              </c:strCache>
            </c:strRef>
          </c:cat>
          <c:val>
            <c:numRef>
              <c:f>Sheet1!$B$2:$B$7</c:f>
              <c:numCache>
                <c:formatCode>0%</c:formatCode>
                <c:ptCount val="6"/>
                <c:pt idx="0">
                  <c:v>0.2</c:v>
                </c:pt>
                <c:pt idx="1">
                  <c:v>0.2</c:v>
                </c:pt>
                <c:pt idx="2">
                  <c:v>0.1</c:v>
                </c:pt>
                <c:pt idx="3">
                  <c:v>0.1</c:v>
                </c:pt>
                <c:pt idx="4">
                  <c:v>0.1</c:v>
                </c:pt>
                <c:pt idx="5">
                  <c:v>0.1</c:v>
                </c:pt>
              </c:numCache>
            </c:numRef>
          </c:val>
          <c:extLst>
            <c:ext xmlns:c16="http://schemas.microsoft.com/office/drawing/2014/chart" uri="{C3380CC4-5D6E-409C-BE32-E72D297353CC}">
              <c16:uniqueId val="{0000000C-B9D1-6E42-90D2-0C5E28D10EE9}"/>
            </c:ext>
          </c:extLst>
        </c:ser>
        <c:dLbls>
          <c:showLegendKey val="0"/>
          <c:showVal val="0"/>
          <c:showCatName val="0"/>
          <c:showSerName val="0"/>
          <c:showPercent val="0"/>
          <c:showBubbleSize val="0"/>
          <c:showLeaderLines val="0"/>
        </c:dLbls>
        <c:firstSliceAng val="222"/>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6350" cap="flat" cmpd="sng" algn="ctr">
      <a:noFill/>
      <a:prstDash val="solid"/>
      <a:miter lim="800000"/>
    </a:ln>
    <a:effectLst/>
  </c:spPr>
  <c:txPr>
    <a:bodyPr/>
    <a:lstStyle/>
    <a:p>
      <a:pPr>
        <a:defRPr/>
      </a:pPr>
      <a:endParaRPr lang="it-I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31408398950131228"/>
          <c:y val="0.26718053540338083"/>
          <c:w val="0.39126334208223973"/>
          <c:h val="0.53909285278315655"/>
        </c:manualLayout>
      </c:layout>
      <c:pieChart>
        <c:varyColors val="1"/>
        <c:ser>
          <c:idx val="0"/>
          <c:order val="0"/>
          <c:tx>
            <c:strRef>
              <c:f>Sheet1!$B$1</c:f>
              <c:strCache>
                <c:ptCount val="1"/>
                <c:pt idx="0">
                  <c:v>Sales</c:v>
                </c:pt>
              </c:strCache>
            </c:strRef>
          </c:tx>
          <c:dPt>
            <c:idx val="0"/>
            <c:bubble3D val="0"/>
            <c:spPr>
              <a:solidFill>
                <a:schemeClr val="accent4">
                  <a:shade val="44000"/>
                </a:schemeClr>
              </a:solidFill>
              <a:ln>
                <a:noFill/>
              </a:ln>
              <a:effectLst/>
            </c:spPr>
            <c:extLst>
              <c:ext xmlns:c16="http://schemas.microsoft.com/office/drawing/2014/chart" uri="{C3380CC4-5D6E-409C-BE32-E72D297353CC}">
                <c16:uniqueId val="{00000001-5E0B-4F46-AE5F-F62E20E9CE32}"/>
              </c:ext>
            </c:extLst>
          </c:dPt>
          <c:dPt>
            <c:idx val="1"/>
            <c:bubble3D val="0"/>
            <c:spPr>
              <a:solidFill>
                <a:schemeClr val="accent4">
                  <a:shade val="58000"/>
                </a:schemeClr>
              </a:solidFill>
              <a:ln>
                <a:noFill/>
              </a:ln>
              <a:effectLst/>
            </c:spPr>
            <c:extLst>
              <c:ext xmlns:c16="http://schemas.microsoft.com/office/drawing/2014/chart" uri="{C3380CC4-5D6E-409C-BE32-E72D297353CC}">
                <c16:uniqueId val="{00000003-5E0B-4F46-AE5F-F62E20E9CE32}"/>
              </c:ext>
            </c:extLst>
          </c:dPt>
          <c:dPt>
            <c:idx val="2"/>
            <c:bubble3D val="0"/>
            <c:spPr>
              <a:solidFill>
                <a:schemeClr val="accent4">
                  <a:shade val="72000"/>
                </a:schemeClr>
              </a:solidFill>
              <a:ln>
                <a:noFill/>
              </a:ln>
              <a:effectLst/>
            </c:spPr>
            <c:extLst>
              <c:ext xmlns:c16="http://schemas.microsoft.com/office/drawing/2014/chart" uri="{C3380CC4-5D6E-409C-BE32-E72D297353CC}">
                <c16:uniqueId val="{00000005-5E0B-4F46-AE5F-F62E20E9CE32}"/>
              </c:ext>
            </c:extLst>
          </c:dPt>
          <c:dPt>
            <c:idx val="3"/>
            <c:bubble3D val="0"/>
            <c:spPr>
              <a:solidFill>
                <a:schemeClr val="accent4">
                  <a:shade val="86000"/>
                </a:schemeClr>
              </a:solidFill>
              <a:ln>
                <a:noFill/>
              </a:ln>
              <a:effectLst/>
            </c:spPr>
            <c:extLst>
              <c:ext xmlns:c16="http://schemas.microsoft.com/office/drawing/2014/chart" uri="{C3380CC4-5D6E-409C-BE32-E72D297353CC}">
                <c16:uniqueId val="{00000007-5E0B-4F46-AE5F-F62E20E9CE32}"/>
              </c:ext>
            </c:extLst>
          </c:dPt>
          <c:dPt>
            <c:idx val="4"/>
            <c:bubble3D val="0"/>
            <c:spPr>
              <a:solidFill>
                <a:schemeClr val="accent4"/>
              </a:solidFill>
              <a:ln>
                <a:noFill/>
              </a:ln>
              <a:effectLst/>
            </c:spPr>
            <c:extLst>
              <c:ext xmlns:c16="http://schemas.microsoft.com/office/drawing/2014/chart" uri="{C3380CC4-5D6E-409C-BE32-E72D297353CC}">
                <c16:uniqueId val="{00000002-D44F-D043-AC82-FCE22DD7C566}"/>
              </c:ext>
            </c:extLst>
          </c:dPt>
          <c:dPt>
            <c:idx val="5"/>
            <c:bubble3D val="0"/>
            <c:spPr>
              <a:solidFill>
                <a:schemeClr val="accent4">
                  <a:tint val="86000"/>
                </a:schemeClr>
              </a:solidFill>
              <a:ln>
                <a:noFill/>
              </a:ln>
              <a:effectLst/>
            </c:spPr>
            <c:extLst>
              <c:ext xmlns:c16="http://schemas.microsoft.com/office/drawing/2014/chart" uri="{C3380CC4-5D6E-409C-BE32-E72D297353CC}">
                <c16:uniqueId val="{00000004-D44F-D043-AC82-FCE22DD7C566}"/>
              </c:ext>
            </c:extLst>
          </c:dPt>
          <c:dPt>
            <c:idx val="6"/>
            <c:bubble3D val="0"/>
            <c:spPr>
              <a:solidFill>
                <a:schemeClr val="accent4">
                  <a:tint val="72000"/>
                </a:schemeClr>
              </a:solidFill>
              <a:ln>
                <a:noFill/>
              </a:ln>
              <a:effectLst/>
            </c:spPr>
            <c:extLst>
              <c:ext xmlns:c16="http://schemas.microsoft.com/office/drawing/2014/chart" uri="{C3380CC4-5D6E-409C-BE32-E72D297353CC}">
                <c16:uniqueId val="{00000003-D44F-D043-AC82-FCE22DD7C566}"/>
              </c:ext>
            </c:extLst>
          </c:dPt>
          <c:dPt>
            <c:idx val="7"/>
            <c:bubble3D val="0"/>
            <c:spPr>
              <a:solidFill>
                <a:schemeClr val="accent4">
                  <a:tint val="58000"/>
                </a:schemeClr>
              </a:solidFill>
              <a:ln>
                <a:noFill/>
              </a:ln>
              <a:effectLst/>
            </c:spPr>
            <c:extLst>
              <c:ext xmlns:c16="http://schemas.microsoft.com/office/drawing/2014/chart" uri="{C3380CC4-5D6E-409C-BE32-E72D297353CC}">
                <c16:uniqueId val="{00000001-D44F-D043-AC82-FCE22DD7C566}"/>
              </c:ext>
            </c:extLst>
          </c:dPt>
          <c:dPt>
            <c:idx val="8"/>
            <c:bubble3D val="0"/>
            <c:spPr>
              <a:solidFill>
                <a:schemeClr val="accent4">
                  <a:tint val="44000"/>
                </a:schemeClr>
              </a:solidFill>
              <a:ln>
                <a:noFill/>
              </a:ln>
              <a:effectLst/>
            </c:spPr>
            <c:extLst>
              <c:ext xmlns:c16="http://schemas.microsoft.com/office/drawing/2014/chart" uri="{C3380CC4-5D6E-409C-BE32-E72D297353CC}">
                <c16:uniqueId val="{00000000-D44F-D043-AC82-FCE22DD7C566}"/>
              </c:ext>
            </c:extLst>
          </c:dPt>
          <c:dLbls>
            <c:dLbl>
              <c:idx val="1"/>
              <c:layout>
                <c:manualLayout>
                  <c:x val="3.5606922478804127E-2"/>
                  <c:y val="5.1030597062003786E-3"/>
                </c:manualLayout>
              </c:layout>
              <c:tx>
                <c:rich>
                  <a:bodyPr rot="0" spcFirstLastPara="1" vertOverflow="ellipsis" vert="horz" wrap="square" lIns="38100" tIns="19050" rIns="38100" bIns="19050" anchor="ctr" anchorCtr="1">
                    <a:noAutofit/>
                  </a:bodyPr>
                  <a:lstStyle/>
                  <a:p>
                    <a:pPr>
                      <a:defRPr sz="600" b="0" i="0" u="none" strike="noStrike" kern="1200" baseline="0">
                        <a:solidFill>
                          <a:schemeClr val="bg1"/>
                        </a:solidFill>
                        <a:latin typeface="Gotham HTF Book" pitchFamily="2" charset="77"/>
                        <a:ea typeface="+mn-ea"/>
                        <a:cs typeface="+mn-cs"/>
                      </a:defRPr>
                    </a:pPr>
                    <a:r>
                      <a:rPr lang="it-IT" dirty="0" smtClean="0"/>
                      <a:t>Epicenter società di capitali</a:t>
                    </a:r>
                    <a:r>
                      <a:rPr lang="it-IT" baseline="0" dirty="0"/>
                      <a:t>
</a:t>
                    </a:r>
                    <a:fld id="{9D8D2110-4465-4162-B2D2-D7F2F3424E98}" type="VALUE">
                      <a:rPr lang="it-IT" baseline="0"/>
                      <a:pPr>
                        <a:defRPr sz="600">
                          <a:solidFill>
                            <a:schemeClr val="bg1"/>
                          </a:solidFill>
                          <a:latin typeface="Gotham HTF Book" pitchFamily="2" charset="77"/>
                        </a:defRPr>
                      </a:pPr>
                      <a:t>[VALORE]</a:t>
                    </a:fld>
                    <a:endParaRPr lang="it-IT" baseline="0" dirty="0"/>
                  </a:p>
                </c:rich>
              </c:tx>
              <c:numFmt formatCode="#,##0.0&quot;M&quot;" sourceLinked="0"/>
              <c:spPr>
                <a:noFill/>
                <a:ln>
                  <a:noFill/>
                </a:ln>
                <a:effectLst/>
              </c:spPr>
              <c:txPr>
                <a:bodyPr rot="0" spcFirstLastPara="1" vertOverflow="ellipsis" vert="horz" wrap="square" lIns="38100" tIns="19050" rIns="38100" bIns="19050" anchor="ctr" anchorCtr="1">
                  <a:noAutofit/>
                </a:bodyPr>
                <a:lstStyle/>
                <a:p>
                  <a:pPr>
                    <a:defRPr sz="600" b="0" i="0" u="none" strike="noStrike" kern="1200" baseline="0">
                      <a:solidFill>
                        <a:schemeClr val="bg1"/>
                      </a:solidFill>
                      <a:latin typeface="Gotham HTF Book" pitchFamily="2" charset="77"/>
                      <a:ea typeface="+mn-ea"/>
                      <a:cs typeface="+mn-cs"/>
                    </a:defRPr>
                  </a:pPr>
                  <a:endParaRPr lang="it-IT"/>
                </a:p>
              </c:txPr>
              <c:dLblPos val="bestFit"/>
              <c:showLegendKey val="0"/>
              <c:showVal val="1"/>
              <c:showCatName val="1"/>
              <c:showSerName val="0"/>
              <c:showPercent val="0"/>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2945928803911694"/>
                      <c:h val="0.17341763962995987"/>
                    </c:manualLayout>
                  </c15:layout>
                  <c15:dlblFieldTable/>
                  <c15:showDataLabelsRange val="0"/>
                </c:ext>
                <c:ext xmlns:c16="http://schemas.microsoft.com/office/drawing/2014/chart" uri="{C3380CC4-5D6E-409C-BE32-E72D297353CC}">
                  <c16:uniqueId val="{00000003-5E0B-4F46-AE5F-F62E20E9CE32}"/>
                </c:ext>
              </c:extLst>
            </c:dLbl>
            <c:dLbl>
              <c:idx val="2"/>
              <c:layout/>
              <c:dLblPos val="outEnd"/>
              <c:showLegendKey val="0"/>
              <c:showVal val="1"/>
              <c:showCatName val="1"/>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5E0B-4F46-AE5F-F62E20E9CE32}"/>
                </c:ext>
              </c:extLst>
            </c:dLbl>
            <c:dLbl>
              <c:idx val="3"/>
              <c:layout>
                <c:manualLayout>
                  <c:x val="4.0157610564773787E-2"/>
                  <c:y val="6.4691929892799635E-2"/>
                </c:manualLayout>
              </c:layout>
              <c:tx>
                <c:rich>
                  <a:bodyPr rot="0" spcFirstLastPara="1" vertOverflow="ellipsis" vert="horz" wrap="none" lIns="38100" tIns="19050" rIns="38100" bIns="19050" anchor="ctr" anchorCtr="1">
                    <a:noAutofit/>
                  </a:bodyPr>
                  <a:lstStyle/>
                  <a:p>
                    <a:pPr>
                      <a:defRPr sz="600" b="0" i="0" u="none" strike="noStrike" kern="1200" baseline="0">
                        <a:solidFill>
                          <a:schemeClr val="bg1"/>
                        </a:solidFill>
                        <a:latin typeface="Gotham HTF Book" pitchFamily="2" charset="77"/>
                        <a:ea typeface="+mn-ea"/>
                        <a:cs typeface="+mn-cs"/>
                      </a:defRPr>
                    </a:pPr>
                    <a:r>
                      <a:rPr lang="en-US" dirty="0" err="1" smtClean="0"/>
                      <a:t>Contributori</a:t>
                    </a:r>
                    <a:r>
                      <a:rPr lang="en-US" baseline="0" dirty="0"/>
                      <a:t>
</a:t>
                    </a:r>
                    <a:fld id="{66920E9D-056D-4E12-A018-9B21043895D1}" type="VALUE">
                      <a:rPr lang="en-US" baseline="0"/>
                      <a:pPr>
                        <a:defRPr sz="600">
                          <a:solidFill>
                            <a:schemeClr val="bg1"/>
                          </a:solidFill>
                          <a:latin typeface="Gotham HTF Book" pitchFamily="2" charset="77"/>
                        </a:defRPr>
                      </a:pPr>
                      <a:t>[VALORE]</a:t>
                    </a:fld>
                    <a:endParaRPr lang="en-US" baseline="0" dirty="0"/>
                  </a:p>
                </c:rich>
              </c:tx>
              <c:numFmt formatCode="#,##0.0&quot;M&quot;" sourceLinked="0"/>
              <c:spPr>
                <a:noFill/>
                <a:ln>
                  <a:noFill/>
                </a:ln>
                <a:effectLst/>
              </c:spPr>
              <c:txPr>
                <a:bodyPr rot="0" spcFirstLastPara="1" vertOverflow="ellipsis" vert="horz" wrap="none" lIns="38100" tIns="19050" rIns="38100" bIns="19050" anchor="ctr" anchorCtr="1">
                  <a:noAutofit/>
                </a:bodyPr>
                <a:lstStyle/>
                <a:p>
                  <a:pPr>
                    <a:defRPr sz="600" b="0" i="0" u="none" strike="noStrike" kern="1200" baseline="0">
                      <a:solidFill>
                        <a:schemeClr val="bg1"/>
                      </a:solidFill>
                      <a:latin typeface="Gotham HTF Book" pitchFamily="2" charset="77"/>
                      <a:ea typeface="+mn-ea"/>
                      <a:cs typeface="+mn-cs"/>
                    </a:defRPr>
                  </a:pPr>
                  <a:endParaRPr lang="it-IT"/>
                </a:p>
              </c:txPr>
              <c:dLblPos val="bestFit"/>
              <c:showLegendKey val="0"/>
              <c:showVal val="1"/>
              <c:showCatName val="1"/>
              <c:showSerName val="0"/>
              <c:showPercent val="0"/>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38232779235928843"/>
                      <c:h val="0.12283402235716523"/>
                    </c:manualLayout>
                  </c15:layout>
                  <c15:dlblFieldTable/>
                  <c15:showDataLabelsRange val="0"/>
                </c:ext>
                <c:ext xmlns:c16="http://schemas.microsoft.com/office/drawing/2014/chart" uri="{C3380CC4-5D6E-409C-BE32-E72D297353CC}">
                  <c16:uniqueId val="{00000007-5E0B-4F46-AE5F-F62E20E9CE32}"/>
                </c:ext>
              </c:extLst>
            </c:dLbl>
            <c:dLbl>
              <c:idx val="4"/>
              <c:layout>
                <c:manualLayout>
                  <c:x val="-5.1431996371411909E-2"/>
                  <c:y val="3.5721417943402646E-2"/>
                </c:manualLayout>
              </c:layout>
              <c:tx>
                <c:rich>
                  <a:bodyPr/>
                  <a:lstStyle/>
                  <a:p>
                    <a:r>
                      <a:rPr lang="en-US" dirty="0" err="1" smtClean="0"/>
                      <a:t>Organizzazioni</a:t>
                    </a:r>
                    <a:r>
                      <a:rPr lang="en-US" baseline="0" dirty="0"/>
                      <a:t>
</a:t>
                    </a:r>
                    <a:fld id="{D3B6D3DF-11F8-4686-9442-B1D5ABE592B9}" type="VALUE">
                      <a:rPr lang="en-US" baseline="0" dirty="0"/>
                      <a:pPr/>
                      <a:t>[VALORE]</a:t>
                    </a:fld>
                    <a:endParaRPr lang="en-US" baseline="0" dirty="0"/>
                  </a:p>
                </c:rich>
              </c:tx>
              <c:dLblPos val="bestFit"/>
              <c:showLegendKey val="0"/>
              <c:showVal val="1"/>
              <c:showCatName val="1"/>
              <c:showSerName val="0"/>
              <c:showPercent val="0"/>
              <c:showBubbleSize val="0"/>
              <c:separator>
</c:separator>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2-D44F-D043-AC82-FCE22DD7C566}"/>
                </c:ext>
              </c:extLst>
            </c:dLbl>
            <c:dLbl>
              <c:idx val="5"/>
              <c:layout>
                <c:manualLayout>
                  <c:x val="-0.10682030015600935"/>
                  <c:y val="-4.0824477649603001E-2"/>
                </c:manualLayout>
              </c:layout>
              <c:dLblPos val="bestFit"/>
              <c:showLegendKey val="0"/>
              <c:showVal val="1"/>
              <c:showCatName val="1"/>
              <c:showSerName val="0"/>
              <c:showPercent val="0"/>
              <c:showBubbleSize val="0"/>
              <c:separator>
</c:separator>
              <c:extLst>
                <c:ext xmlns:c15="http://schemas.microsoft.com/office/drawing/2012/chart" uri="{CE6537A1-D6FC-4f65-9D91-7224C49458BB}">
                  <c15:layout/>
                </c:ext>
                <c:ext xmlns:c16="http://schemas.microsoft.com/office/drawing/2014/chart" uri="{C3380CC4-5D6E-409C-BE32-E72D297353CC}">
                  <c16:uniqueId val="{00000004-D44F-D043-AC82-FCE22DD7C566}"/>
                </c:ext>
              </c:extLst>
            </c:dLbl>
            <c:dLbl>
              <c:idx val="6"/>
              <c:layout>
                <c:manualLayout>
                  <c:x val="-3.9563074131855318E-3"/>
                  <c:y val="-7.1442835886805292E-2"/>
                </c:manualLayout>
              </c:layout>
              <c:tx>
                <c:rich>
                  <a:bodyPr/>
                  <a:lstStyle/>
                  <a:p>
                    <a:r>
                      <a:rPr lang="en-US" dirty="0" smtClean="0"/>
                      <a:t>Consiglieri</a:t>
                    </a:r>
                    <a:r>
                      <a:rPr lang="en-US" baseline="0" dirty="0"/>
                      <a:t>
</a:t>
                    </a:r>
                    <a:fld id="{755E2A56-76DB-4840-8CE6-AF3C82222E99}" type="VALUE">
                      <a:rPr lang="en-US" baseline="0"/>
                      <a:pPr/>
                      <a:t>[VALORE]</a:t>
                    </a:fld>
                    <a:endParaRPr lang="en-US" baseline="0" dirty="0"/>
                  </a:p>
                </c:rich>
              </c:tx>
              <c:dLblPos val="bestFit"/>
              <c:showLegendKey val="0"/>
              <c:showVal val="1"/>
              <c:showCatName val="1"/>
              <c:showSerName val="0"/>
              <c:showPercent val="0"/>
              <c:showBubbleSize val="0"/>
              <c:separator>
</c:separator>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3-D44F-D043-AC82-FCE22DD7C566}"/>
                </c:ext>
              </c:extLst>
            </c:dLbl>
            <c:dLbl>
              <c:idx val="7"/>
              <c:layout>
                <c:manualLayout>
                  <c:x val="0.1424270668746791"/>
                  <c:y val="-0.12757629174714699"/>
                </c:manualLayout>
              </c:layout>
              <c:tx>
                <c:rich>
                  <a:bodyPr rot="0" spcFirstLastPara="1" vertOverflow="ellipsis" vert="horz" wrap="none" lIns="38100" tIns="19050" rIns="38100" bIns="19050" anchor="ctr" anchorCtr="1">
                    <a:noAutofit/>
                  </a:bodyPr>
                  <a:lstStyle/>
                  <a:p>
                    <a:pPr>
                      <a:defRPr sz="600" b="0" i="0" u="none" strike="noStrike" kern="1200" baseline="0">
                        <a:solidFill>
                          <a:schemeClr val="bg1"/>
                        </a:solidFill>
                        <a:latin typeface="Gotham HTF Book" pitchFamily="2" charset="77"/>
                        <a:ea typeface="+mn-ea"/>
                        <a:cs typeface="+mn-cs"/>
                      </a:defRPr>
                    </a:pPr>
                    <a:r>
                      <a:rPr lang="en-US" dirty="0" err="1" smtClean="0"/>
                      <a:t>Sostenitori</a:t>
                    </a:r>
                    <a:r>
                      <a:rPr lang="en-US" dirty="0" smtClean="0"/>
                      <a:t> </a:t>
                    </a:r>
                    <a:r>
                      <a:rPr lang="en-US" dirty="0" err="1" smtClean="0"/>
                      <a:t>istituzionali</a:t>
                    </a:r>
                    <a:r>
                      <a:rPr lang="en-US" baseline="0" dirty="0"/>
                      <a:t>
</a:t>
                    </a:r>
                    <a:fld id="{3BA74CA8-67D4-40A3-BBC0-53E3ECB7B702}" type="VALUE">
                      <a:rPr lang="en-US" baseline="0"/>
                      <a:pPr>
                        <a:defRPr sz="600">
                          <a:solidFill>
                            <a:schemeClr val="bg1"/>
                          </a:solidFill>
                          <a:latin typeface="Gotham HTF Book" pitchFamily="2" charset="77"/>
                        </a:defRPr>
                      </a:pPr>
                      <a:t>[VALORE]</a:t>
                    </a:fld>
                    <a:endParaRPr lang="en-US" baseline="0" dirty="0"/>
                  </a:p>
                </c:rich>
              </c:tx>
              <c:numFmt formatCode="#,##0.0&quot;M&quot;" sourceLinked="0"/>
              <c:spPr>
                <a:noFill/>
                <a:ln>
                  <a:noFill/>
                </a:ln>
                <a:effectLst/>
              </c:spPr>
              <c:txPr>
                <a:bodyPr rot="0" spcFirstLastPara="1" vertOverflow="ellipsis" vert="horz" wrap="none" lIns="38100" tIns="19050" rIns="38100" bIns="19050" anchor="ctr" anchorCtr="1">
                  <a:noAutofit/>
                </a:bodyPr>
                <a:lstStyle/>
                <a:p>
                  <a:pPr>
                    <a:defRPr sz="600" b="0" i="0" u="none" strike="noStrike" kern="1200" baseline="0">
                      <a:solidFill>
                        <a:schemeClr val="bg1"/>
                      </a:solidFill>
                      <a:latin typeface="Gotham HTF Book" pitchFamily="2" charset="77"/>
                      <a:ea typeface="+mn-ea"/>
                      <a:cs typeface="+mn-cs"/>
                    </a:defRPr>
                  </a:pPr>
                  <a:endParaRPr lang="it-IT"/>
                </a:p>
              </c:txPr>
              <c:dLblPos val="bestFit"/>
              <c:showLegendKey val="0"/>
              <c:showVal val="1"/>
              <c:showCatName val="1"/>
              <c:showSerName val="0"/>
              <c:showPercent val="0"/>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4107369821910093"/>
                      <c:h val="0.10244613358845953"/>
                    </c:manualLayout>
                  </c15:layout>
                  <c15:dlblFieldTable/>
                  <c15:showDataLabelsRange val="0"/>
                </c:ext>
                <c:ext xmlns:c16="http://schemas.microsoft.com/office/drawing/2014/chart" uri="{C3380CC4-5D6E-409C-BE32-E72D297353CC}">
                  <c16:uniqueId val="{00000001-D44F-D043-AC82-FCE22DD7C566}"/>
                </c:ext>
              </c:extLst>
            </c:dLbl>
            <c:dLbl>
              <c:idx val="8"/>
              <c:layout>
                <c:manualLayout>
                  <c:x val="0.2255095225515753"/>
                  <c:y val="-3.061835823720227E-2"/>
                </c:manualLayout>
              </c:layout>
              <c:tx>
                <c:rich>
                  <a:bodyPr/>
                  <a:lstStyle/>
                  <a:p>
                    <a:r>
                      <a:rPr lang="en-US" dirty="0" err="1" smtClean="0"/>
                      <a:t>Asta</a:t>
                    </a:r>
                    <a:r>
                      <a:rPr lang="en-US" baseline="0" dirty="0"/>
                      <a:t>
</a:t>
                    </a:r>
                    <a:fld id="{27D50050-2806-4932-AC80-AEE9CE8AC959}" type="VALUE">
                      <a:rPr lang="en-US" baseline="0"/>
                      <a:pPr/>
                      <a:t>[VALORE]</a:t>
                    </a:fld>
                    <a:endParaRPr lang="en-US" baseline="0" dirty="0"/>
                  </a:p>
                </c:rich>
              </c:tx>
              <c:dLblPos val="bestFit"/>
              <c:showLegendKey val="0"/>
              <c:showVal val="1"/>
              <c:showCatName val="1"/>
              <c:showSerName val="0"/>
              <c:showPercent val="0"/>
              <c:showBubbleSize val="0"/>
              <c:separator>
</c:separator>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0-D44F-D043-AC82-FCE22DD7C566}"/>
                </c:ext>
              </c:extLst>
            </c:dLbl>
            <c:numFmt formatCode="#,##0.0&quot;M&quot;" sourceLinked="0"/>
            <c:spPr>
              <a:noFill/>
              <a:ln>
                <a:noFill/>
              </a:ln>
              <a:effectLst/>
            </c:spPr>
            <c:txPr>
              <a:bodyPr rot="0" spcFirstLastPara="1" vertOverflow="ellipsis" vert="horz" wrap="none" lIns="38100" tIns="19050" rIns="38100" bIns="19050" anchor="ctr" anchorCtr="1">
                <a:spAutoFit/>
              </a:bodyPr>
              <a:lstStyle/>
              <a:p>
                <a:pPr>
                  <a:defRPr sz="600" b="0" i="0" u="none" strike="noStrike" kern="1200" baseline="0">
                    <a:solidFill>
                      <a:schemeClr val="bg1"/>
                    </a:solidFill>
                    <a:latin typeface="Gotham HTF Book" pitchFamily="2" charset="77"/>
                    <a:ea typeface="+mn-ea"/>
                    <a:cs typeface="+mn-cs"/>
                  </a:defRPr>
                </a:pPr>
                <a:endParaRPr lang="it-IT"/>
              </a:p>
            </c:txPr>
            <c:dLblPos val="outEnd"/>
            <c:showLegendKey val="0"/>
            <c:showVal val="1"/>
            <c:showCatName val="1"/>
            <c:showSerName val="0"/>
            <c:showPercent val="0"/>
            <c:showBubbleSize val="0"/>
            <c:separator>
</c:separator>
            <c:showLeaderLines val="1"/>
            <c:leaderLines>
              <c:spPr>
                <a:ln w="6350" cap="flat" cmpd="sng" algn="ctr">
                  <a:solidFill>
                    <a:schemeClr val="tx1">
                      <a:lumMod val="40000"/>
                      <a:lumOff val="60000"/>
                    </a:schemeClr>
                  </a:solidFill>
                  <a:prstDash val="solid"/>
                  <a:round/>
                </a:ln>
                <a:effectLst/>
              </c:spPr>
            </c:leaderLines>
            <c:extLst>
              <c:ext xmlns:c15="http://schemas.microsoft.com/office/drawing/2012/chart" uri="{CE6537A1-D6FC-4f65-9D91-7224C49458BB}">
                <c15:spPr xmlns:c15="http://schemas.microsoft.com/office/drawing/2012/chart">
                  <a:prstGeom prst="rect">
                    <a:avLst/>
                  </a:prstGeom>
                  <a:noFill/>
                  <a:ln>
                    <a:noFill/>
                  </a:ln>
                </c15:spPr>
                <c15:layout/>
              </c:ext>
            </c:extLst>
          </c:dLbls>
          <c:cat>
            <c:strRef>
              <c:f>Sheet1!$A$2:$A$10</c:f>
              <c:strCache>
                <c:ptCount val="9"/>
                <c:pt idx="0">
                  <c:v>EPIC Holders</c:v>
                </c:pt>
                <c:pt idx="1">
                  <c:v>Epicenter Equity Corp</c:v>
                </c:pt>
                <c:pt idx="2">
                  <c:v>Epicenter DAO</c:v>
                </c:pt>
                <c:pt idx="3">
                  <c:v>Contributors</c:v>
                </c:pt>
                <c:pt idx="4">
                  <c:v>Organizations</c:v>
                </c:pt>
                <c:pt idx="5">
                  <c:v>AirGrab</c:v>
                </c:pt>
                <c:pt idx="6">
                  <c:v>Advisors</c:v>
                </c:pt>
                <c:pt idx="7">
                  <c:v>Institutional Supporters</c:v>
                </c:pt>
                <c:pt idx="8">
                  <c:v>Auction</c:v>
                </c:pt>
              </c:strCache>
            </c:strRef>
          </c:cat>
          <c:val>
            <c:numRef>
              <c:f>Sheet1!$B$2:$B$10</c:f>
              <c:numCache>
                <c:formatCode>General</c:formatCode>
                <c:ptCount val="9"/>
                <c:pt idx="0">
                  <c:v>10.8</c:v>
                </c:pt>
                <c:pt idx="1">
                  <c:v>5</c:v>
                </c:pt>
                <c:pt idx="2">
                  <c:v>3.8</c:v>
                </c:pt>
                <c:pt idx="3">
                  <c:v>3.08</c:v>
                </c:pt>
                <c:pt idx="4">
                  <c:v>0.15</c:v>
                </c:pt>
                <c:pt idx="5">
                  <c:v>0.36</c:v>
                </c:pt>
                <c:pt idx="6">
                  <c:v>0.23</c:v>
                </c:pt>
                <c:pt idx="7">
                  <c:v>0.21</c:v>
                </c:pt>
                <c:pt idx="8">
                  <c:v>1.3</c:v>
                </c:pt>
              </c:numCache>
            </c:numRef>
          </c:val>
          <c:extLst>
            <c:ext xmlns:c16="http://schemas.microsoft.com/office/drawing/2014/chart" uri="{C3380CC4-5D6E-409C-BE32-E72D297353CC}">
              <c16:uniqueId val="{0000000C-5E0B-4F46-AE5F-F62E20E9CE32}"/>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6350" cap="flat" cmpd="sng" algn="ctr">
      <a:noFill/>
      <a:prstDash val="solid"/>
      <a:miter lim="800000"/>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colors2.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media/hdphoto1.wdp>
</file>

<file path=ppt/media/hdphoto2.wdp>
</file>

<file path=ppt/media/hdphoto3.wdp>
</file>

<file path=ppt/media/hdphoto4.wdp>
</file>

<file path=ppt/media/hdphoto5.wdp>
</file>

<file path=ppt/media/image1.png>
</file>

<file path=ppt/media/image10.png>
</file>

<file path=ppt/media/image11.jpeg>
</file>

<file path=ppt/media/image12.png>
</file>

<file path=ppt/media/image13.png>
</file>

<file path=ppt/media/image14.jpe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0.svg>
</file>

<file path=ppt/media/image21.png>
</file>

<file path=ppt/media/image22.png>
</file>

<file path=ppt/media/image22.svg>
</file>

<file path=ppt/media/image23.png>
</file>

<file path=ppt/media/image24.png>
</file>

<file path=ppt/media/image24.svg>
</file>

<file path=ppt/media/image25.png>
</file>

<file path=ppt/media/image26.png>
</file>

<file path=ppt/media/image26.svg>
</file>

<file path=ppt/media/image27.png>
</file>

<file path=ppt/media/image28.png>
</file>

<file path=ppt/media/image28.svg>
</file>

<file path=ppt/media/image29.png>
</file>

<file path=ppt/media/image3.png>
</file>

<file path=ppt/media/image3.svg>
</file>

<file path=ppt/media/image30.png>
</file>

<file path=ppt/media/image31.png>
</file>

<file path=ppt/media/image31.svg>
</file>

<file path=ppt/media/image32.png>
</file>

<file path=ppt/media/image3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6A9518-A6F0-41B7-BAA2-12C228E5F127}" type="datetimeFigureOut">
              <a:rPr lang="en-US" smtClean="0"/>
              <a:t>8/16/2021</a:t>
            </a:fld>
            <a:endParaRPr lang="en-US" dirty="0"/>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D8F627-D2E9-4B61-95B4-541160A89C9D}" type="slidenum">
              <a:rPr lang="en-US" smtClean="0"/>
              <a:t>‹N›</a:t>
            </a:fld>
            <a:endParaRPr lang="en-US" dirty="0"/>
          </a:p>
        </p:txBody>
      </p:sp>
    </p:spTree>
    <p:extLst>
      <p:ext uri="{BB962C8B-B14F-4D97-AF65-F5344CB8AC3E}">
        <p14:creationId xmlns:p14="http://schemas.microsoft.com/office/powerpoint/2010/main" val="1541136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Slide">
    <p:spTree>
      <p:nvGrpSpPr>
        <p:cNvPr id="1" name=""/>
        <p:cNvGrpSpPr/>
        <p:nvPr/>
      </p:nvGrpSpPr>
      <p:grpSpPr>
        <a:xfrm>
          <a:off x="0" y="0"/>
          <a:ext cx="0" cy="0"/>
          <a:chOff x="0" y="0"/>
          <a:chExt cx="0" cy="0"/>
        </a:xfrm>
      </p:grpSpPr>
      <p:sp>
        <p:nvSpPr>
          <p:cNvPr id="13" name="Rectangle 12"/>
          <p:cNvSpPr/>
          <p:nvPr userDrawn="1"/>
        </p:nvSpPr>
        <p:spPr>
          <a:xfrm>
            <a:off x="2" y="0"/>
            <a:ext cx="4563071" cy="9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solidFill>
                <a:prstClr val="white"/>
              </a:solidFill>
            </a:endParaRPr>
          </a:p>
        </p:txBody>
      </p:sp>
      <p:sp>
        <p:nvSpPr>
          <p:cNvPr id="2" name="Title 1"/>
          <p:cNvSpPr>
            <a:spLocks noGrp="1"/>
          </p:cNvSpPr>
          <p:nvPr>
            <p:ph type="title" hasCustomPrompt="1"/>
          </p:nvPr>
        </p:nvSpPr>
        <p:spPr bwMode="white">
          <a:xfrm>
            <a:off x="3187603" y="4001500"/>
            <a:ext cx="3582388" cy="683029"/>
          </a:xfrm>
          <a:noFill/>
        </p:spPr>
        <p:txBody>
          <a:bodyPr anchor="t"/>
          <a:lstStyle>
            <a:lvl1pPr>
              <a:lnSpc>
                <a:spcPts val="1913"/>
              </a:lnSpc>
              <a:tabLst>
                <a:tab pos="161628" algn="l"/>
              </a:tabLst>
              <a:defRPr sz="1800" b="1" i="0" cap="all" baseline="0">
                <a:solidFill>
                  <a:schemeClr val="accent2"/>
                </a:solidFill>
                <a:latin typeface="Gotham HTF Black" pitchFamily="2" charset="77"/>
              </a:defRPr>
            </a:lvl1pPr>
          </a:lstStyle>
          <a:p>
            <a:r>
              <a:rPr lang="en-US" dirty="0"/>
              <a:t>Click to Add Title</a:t>
            </a:r>
          </a:p>
        </p:txBody>
      </p:sp>
      <p:sp>
        <p:nvSpPr>
          <p:cNvPr id="18" name="Text Placeholder 17"/>
          <p:cNvSpPr>
            <a:spLocks noGrp="1"/>
          </p:cNvSpPr>
          <p:nvPr>
            <p:ph type="body" sz="quarter" idx="15" hasCustomPrompt="1"/>
          </p:nvPr>
        </p:nvSpPr>
        <p:spPr>
          <a:xfrm>
            <a:off x="3190639" y="4693524"/>
            <a:ext cx="3576314" cy="487680"/>
          </a:xfrm>
        </p:spPr>
        <p:txBody>
          <a:bodyPr>
            <a:noAutofit/>
          </a:bodyPr>
          <a:lstStyle>
            <a:lvl1pPr marL="0" indent="0">
              <a:buNone/>
              <a:defRPr sz="1013" b="0" i="0" cap="all" baseline="0">
                <a:solidFill>
                  <a:schemeClr val="bg1"/>
                </a:solidFill>
                <a:latin typeface="Gotham HTF Book" pitchFamily="2" charset="77"/>
              </a:defRPr>
            </a:lvl1pPr>
            <a:lvl2pPr marL="97334" indent="0">
              <a:buNone/>
              <a:defRPr sz="900" b="0">
                <a:latin typeface="+mn-lt"/>
              </a:defRPr>
            </a:lvl2pPr>
            <a:lvl3pPr marL="223242" indent="0">
              <a:buNone/>
              <a:defRPr sz="900" b="0">
                <a:latin typeface="+mn-lt"/>
              </a:defRPr>
            </a:lvl3pPr>
            <a:lvl4pPr marL="354509" indent="0">
              <a:buNone/>
              <a:defRPr sz="900" b="0">
                <a:latin typeface="+mn-lt"/>
              </a:defRPr>
            </a:lvl4pPr>
            <a:lvl5pPr marL="480417" indent="0">
              <a:buNone/>
              <a:defRPr sz="900" b="0">
                <a:latin typeface="+mn-lt"/>
              </a:defRPr>
            </a:lvl5pPr>
          </a:lstStyle>
          <a:p>
            <a:pPr lvl="0"/>
            <a:r>
              <a:rPr lang="en-US" dirty="0"/>
              <a:t>Subtitle / Date goes here</a:t>
            </a:r>
          </a:p>
        </p:txBody>
      </p:sp>
    </p:spTree>
    <p:extLst>
      <p:ext uri="{BB962C8B-B14F-4D97-AF65-F5344CB8AC3E}">
        <p14:creationId xmlns:p14="http://schemas.microsoft.com/office/powerpoint/2010/main" val="2536777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a:xfrm>
            <a:off x="471488" y="8475136"/>
            <a:ext cx="1543050" cy="486833"/>
          </a:xfrm>
          <a:prstGeom prst="rect">
            <a:avLst/>
          </a:prstGeom>
        </p:spPr>
        <p:txBody>
          <a:bodyPr/>
          <a:lstStyle/>
          <a:p>
            <a:fld id="{C6580127-D32E-7E42-BA04-734BDF4D8D1C}" type="datetime1">
              <a:rPr lang="en-GB" smtClean="0"/>
              <a:t>16/08/2021</a:t>
            </a:fld>
            <a:endParaRPr lang="en-US"/>
          </a:p>
        </p:txBody>
      </p:sp>
      <p:sp>
        <p:nvSpPr>
          <p:cNvPr id="6" name="Footer Placeholder 5"/>
          <p:cNvSpPr>
            <a:spLocks noGrp="1"/>
          </p:cNvSpPr>
          <p:nvPr>
            <p:ph type="ftr" sz="quarter" idx="11"/>
          </p:nvPr>
        </p:nvSpPr>
        <p:spPr/>
        <p:txBody>
          <a:bodyPr/>
          <a:lstStyle/>
          <a:p>
            <a:r>
              <a:rPr lang="en-US"/>
              <a:t>An introduction to ECR</a:t>
            </a:r>
          </a:p>
        </p:txBody>
      </p:sp>
      <p:sp>
        <p:nvSpPr>
          <p:cNvPr id="7" name="Slide Number Placeholder 6"/>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4267367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GB"/>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a:xfrm>
            <a:off x="471488" y="8475136"/>
            <a:ext cx="1543050" cy="486833"/>
          </a:xfrm>
          <a:prstGeom prst="rect">
            <a:avLst/>
          </a:prstGeom>
        </p:spPr>
        <p:txBody>
          <a:bodyPr/>
          <a:lstStyle/>
          <a:p>
            <a:fld id="{17D6D0BA-C00B-6147-AA91-986DF7D2C874}" type="datetime1">
              <a:rPr lang="en-GB" smtClean="0"/>
              <a:t>16/08/2021</a:t>
            </a:fld>
            <a:endParaRPr lang="en-US"/>
          </a:p>
        </p:txBody>
      </p:sp>
      <p:sp>
        <p:nvSpPr>
          <p:cNvPr id="8" name="Footer Placeholder 7"/>
          <p:cNvSpPr>
            <a:spLocks noGrp="1"/>
          </p:cNvSpPr>
          <p:nvPr>
            <p:ph type="ftr" sz="quarter" idx="11"/>
          </p:nvPr>
        </p:nvSpPr>
        <p:spPr/>
        <p:txBody>
          <a:bodyPr/>
          <a:lstStyle/>
          <a:p>
            <a:r>
              <a:rPr lang="en-US"/>
              <a:t>An introduction to ECR</a:t>
            </a:r>
          </a:p>
        </p:txBody>
      </p:sp>
      <p:sp>
        <p:nvSpPr>
          <p:cNvPr id="9" name="Slide Number Placeholder 8"/>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37796762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a:xfrm>
            <a:off x="471488" y="8475136"/>
            <a:ext cx="1543050" cy="486833"/>
          </a:xfrm>
          <a:prstGeom prst="rect">
            <a:avLst/>
          </a:prstGeom>
        </p:spPr>
        <p:txBody>
          <a:bodyPr/>
          <a:lstStyle/>
          <a:p>
            <a:fld id="{F0FED50E-F3FF-F347-ADAC-A4CC9ACFA5F3}" type="datetime1">
              <a:rPr lang="en-GB" smtClean="0"/>
              <a:t>16/08/2021</a:t>
            </a:fld>
            <a:endParaRPr lang="en-US"/>
          </a:p>
        </p:txBody>
      </p:sp>
      <p:sp>
        <p:nvSpPr>
          <p:cNvPr id="4" name="Footer Placeholder 3"/>
          <p:cNvSpPr>
            <a:spLocks noGrp="1"/>
          </p:cNvSpPr>
          <p:nvPr>
            <p:ph type="ftr" sz="quarter" idx="11"/>
          </p:nvPr>
        </p:nvSpPr>
        <p:spPr/>
        <p:txBody>
          <a:bodyPr/>
          <a:lstStyle/>
          <a:p>
            <a:r>
              <a:rPr lang="en-US"/>
              <a:t>An introduction to ECR</a:t>
            </a:r>
          </a:p>
        </p:txBody>
      </p:sp>
      <p:sp>
        <p:nvSpPr>
          <p:cNvPr id="5" name="Slide Number Placeholder 4"/>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2286108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71488" y="8475136"/>
            <a:ext cx="1543050" cy="486833"/>
          </a:xfrm>
          <a:prstGeom prst="rect">
            <a:avLst/>
          </a:prstGeom>
        </p:spPr>
        <p:txBody>
          <a:bodyPr/>
          <a:lstStyle/>
          <a:p>
            <a:fld id="{ED93EDB6-4C6C-2649-B2D9-46F441831436}" type="datetime1">
              <a:rPr lang="en-GB" smtClean="0"/>
              <a:t>16/08/2021</a:t>
            </a:fld>
            <a:endParaRPr lang="en-US"/>
          </a:p>
        </p:txBody>
      </p:sp>
      <p:sp>
        <p:nvSpPr>
          <p:cNvPr id="3" name="Footer Placeholder 2"/>
          <p:cNvSpPr>
            <a:spLocks noGrp="1"/>
          </p:cNvSpPr>
          <p:nvPr>
            <p:ph type="ftr" sz="quarter" idx="11"/>
          </p:nvPr>
        </p:nvSpPr>
        <p:spPr/>
        <p:txBody>
          <a:bodyPr/>
          <a:lstStyle/>
          <a:p>
            <a:r>
              <a:rPr lang="en-US"/>
              <a:t>An introduction to ECR</a:t>
            </a:r>
          </a:p>
        </p:txBody>
      </p:sp>
      <p:sp>
        <p:nvSpPr>
          <p:cNvPr id="4" name="Slide Number Placeholder 3"/>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10972793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GB"/>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471488" y="8475136"/>
            <a:ext cx="1543050" cy="486833"/>
          </a:xfrm>
          <a:prstGeom prst="rect">
            <a:avLst/>
          </a:prstGeom>
        </p:spPr>
        <p:txBody>
          <a:bodyPr/>
          <a:lstStyle/>
          <a:p>
            <a:fld id="{78936BF8-3386-BA46-A699-A1094078DCB2}" type="datetime1">
              <a:rPr lang="en-GB" smtClean="0"/>
              <a:t>16/08/2021</a:t>
            </a:fld>
            <a:endParaRPr lang="en-US"/>
          </a:p>
        </p:txBody>
      </p:sp>
      <p:sp>
        <p:nvSpPr>
          <p:cNvPr id="6" name="Footer Placeholder 5"/>
          <p:cNvSpPr>
            <a:spLocks noGrp="1"/>
          </p:cNvSpPr>
          <p:nvPr>
            <p:ph type="ftr" sz="quarter" idx="11"/>
          </p:nvPr>
        </p:nvSpPr>
        <p:spPr/>
        <p:txBody>
          <a:bodyPr/>
          <a:lstStyle/>
          <a:p>
            <a:r>
              <a:rPr lang="en-US"/>
              <a:t>An introduction to ECR</a:t>
            </a:r>
          </a:p>
        </p:txBody>
      </p:sp>
      <p:sp>
        <p:nvSpPr>
          <p:cNvPr id="7" name="Slide Number Placeholder 6"/>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13427397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471488" y="8475136"/>
            <a:ext cx="1543050" cy="486833"/>
          </a:xfrm>
          <a:prstGeom prst="rect">
            <a:avLst/>
          </a:prstGeom>
        </p:spPr>
        <p:txBody>
          <a:bodyPr/>
          <a:lstStyle/>
          <a:p>
            <a:fld id="{4E950719-8297-9641-83E3-09C38FA2C288}" type="datetime1">
              <a:rPr lang="en-GB" smtClean="0"/>
              <a:t>16/08/2021</a:t>
            </a:fld>
            <a:endParaRPr lang="en-US"/>
          </a:p>
        </p:txBody>
      </p:sp>
      <p:sp>
        <p:nvSpPr>
          <p:cNvPr id="6" name="Footer Placeholder 5"/>
          <p:cNvSpPr>
            <a:spLocks noGrp="1"/>
          </p:cNvSpPr>
          <p:nvPr>
            <p:ph type="ftr" sz="quarter" idx="11"/>
          </p:nvPr>
        </p:nvSpPr>
        <p:spPr/>
        <p:txBody>
          <a:bodyPr/>
          <a:lstStyle/>
          <a:p>
            <a:r>
              <a:rPr lang="en-US"/>
              <a:t>An introduction to ECR</a:t>
            </a:r>
          </a:p>
        </p:txBody>
      </p:sp>
      <p:sp>
        <p:nvSpPr>
          <p:cNvPr id="7" name="Slide Number Placeholder 6"/>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35519051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471488" y="8475136"/>
            <a:ext cx="1543050" cy="486833"/>
          </a:xfrm>
          <a:prstGeom prst="rect">
            <a:avLst/>
          </a:prstGeom>
        </p:spPr>
        <p:txBody>
          <a:bodyPr/>
          <a:lstStyle/>
          <a:p>
            <a:fld id="{1B9C95A5-1D87-6847-A64D-62ACFC726002}" type="datetime1">
              <a:rPr lang="en-GB" smtClean="0"/>
              <a:t>16/08/2021</a:t>
            </a:fld>
            <a:endParaRPr lang="en-US"/>
          </a:p>
        </p:txBody>
      </p:sp>
      <p:sp>
        <p:nvSpPr>
          <p:cNvPr id="5" name="Footer Placeholder 4"/>
          <p:cNvSpPr>
            <a:spLocks noGrp="1"/>
          </p:cNvSpPr>
          <p:nvPr>
            <p:ph type="ftr" sz="quarter" idx="11"/>
          </p:nvPr>
        </p:nvSpPr>
        <p:spPr/>
        <p:txBody>
          <a:bodyPr/>
          <a:lstStyle/>
          <a:p>
            <a:r>
              <a:rPr lang="en-US"/>
              <a:t>An introduction to ECR</a:t>
            </a:r>
          </a:p>
        </p:txBody>
      </p:sp>
      <p:sp>
        <p:nvSpPr>
          <p:cNvPr id="6" name="Slide Number Placeholder 5"/>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30608911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471488" y="8475136"/>
            <a:ext cx="1543050" cy="486833"/>
          </a:xfrm>
          <a:prstGeom prst="rect">
            <a:avLst/>
          </a:prstGeom>
        </p:spPr>
        <p:txBody>
          <a:bodyPr/>
          <a:lstStyle/>
          <a:p>
            <a:fld id="{5590AF24-3E86-7343-BD05-CAC0A876C08D}" type="datetime1">
              <a:rPr lang="en-GB" smtClean="0"/>
              <a:t>16/08/2021</a:t>
            </a:fld>
            <a:endParaRPr lang="en-US"/>
          </a:p>
        </p:txBody>
      </p:sp>
      <p:sp>
        <p:nvSpPr>
          <p:cNvPr id="5" name="Footer Placeholder 4"/>
          <p:cNvSpPr>
            <a:spLocks noGrp="1"/>
          </p:cNvSpPr>
          <p:nvPr>
            <p:ph type="ftr" sz="quarter" idx="11"/>
          </p:nvPr>
        </p:nvSpPr>
        <p:spPr/>
        <p:txBody>
          <a:bodyPr/>
          <a:lstStyle/>
          <a:p>
            <a:r>
              <a:rPr lang="en-US"/>
              <a:t>An introduction to ECR</a:t>
            </a:r>
          </a:p>
        </p:txBody>
      </p:sp>
      <p:sp>
        <p:nvSpPr>
          <p:cNvPr id="6" name="Slide Number Placeholder 5"/>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17971788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68FCA-151F-C541-9AD2-E23FD70480D7}"/>
              </a:ext>
            </a:extLst>
          </p:cNvPr>
          <p:cNvSpPr>
            <a:spLocks noGrp="1"/>
          </p:cNvSpPr>
          <p:nvPr>
            <p:ph type="title"/>
          </p:nvPr>
        </p:nvSpPr>
        <p:spPr/>
        <p:txBody>
          <a:bodyPr anchor="b"/>
          <a:lstStyle/>
          <a:p>
            <a:r>
              <a:rPr lang="en-GB"/>
              <a:t>Click to edit Master title style</a:t>
            </a:r>
            <a:endParaRPr lang="en-US"/>
          </a:p>
        </p:txBody>
      </p:sp>
      <p:sp>
        <p:nvSpPr>
          <p:cNvPr id="3" name="Slide Number Placeholder 2">
            <a:extLst>
              <a:ext uri="{FF2B5EF4-FFF2-40B4-BE49-F238E27FC236}">
                <a16:creationId xmlns:a16="http://schemas.microsoft.com/office/drawing/2014/main" id="{CCCA8EC8-0597-8D46-A3D6-14301C74E023}"/>
              </a:ext>
            </a:extLst>
          </p:cNvPr>
          <p:cNvSpPr>
            <a:spLocks noGrp="1"/>
          </p:cNvSpPr>
          <p:nvPr>
            <p:ph type="sldNum" sz="quarter" idx="10"/>
          </p:nvPr>
        </p:nvSpPr>
        <p:spPr/>
        <p:txBody>
          <a:bodyPr/>
          <a:lstStyle/>
          <a:p>
            <a:fld id="{01EC1BC0-C4E4-1248-9539-942F5F23DC83}" type="slidenum">
              <a:rPr lang="en-US" smtClean="0"/>
              <a:t>‹N›</a:t>
            </a:fld>
            <a:endParaRPr lang="en-US" dirty="0"/>
          </a:p>
        </p:txBody>
      </p:sp>
    </p:spTree>
    <p:extLst>
      <p:ext uri="{BB962C8B-B14F-4D97-AF65-F5344CB8AC3E}">
        <p14:creationId xmlns:p14="http://schemas.microsoft.com/office/powerpoint/2010/main" val="2110194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_ withtitle_longtitle">
    <p:spTree>
      <p:nvGrpSpPr>
        <p:cNvPr id="1" name=""/>
        <p:cNvGrpSpPr/>
        <p:nvPr/>
      </p:nvGrpSpPr>
      <p:grpSpPr>
        <a:xfrm>
          <a:off x="0" y="0"/>
          <a:ext cx="0" cy="0"/>
          <a:chOff x="0" y="0"/>
          <a:chExt cx="0" cy="0"/>
        </a:xfrm>
      </p:grpSpPr>
      <p:sp>
        <p:nvSpPr>
          <p:cNvPr id="3" name="Text Placeholder 2"/>
          <p:cNvSpPr>
            <a:spLocks noGrp="1"/>
          </p:cNvSpPr>
          <p:nvPr>
            <p:ph idx="1"/>
          </p:nvPr>
        </p:nvSpPr>
        <p:spPr>
          <a:xfrm>
            <a:off x="296863" y="1820864"/>
            <a:ext cx="6264276" cy="6819900"/>
          </a:xfrm>
          <a:prstGeom prst="rect">
            <a:avLst/>
          </a:prstGeom>
        </p:spPr>
        <p:txBody>
          <a:bodyPr vert="horz" lIns="73152" tIns="0" rIns="73152" bIns="73152" rtlCol="0">
            <a:noAutofit/>
          </a:bodyPr>
          <a:lstStyle>
            <a:lvl2pPr marL="97334" indent="-97334">
              <a:spcBef>
                <a:spcPts val="338"/>
              </a:spcBef>
              <a:defRPr/>
            </a:lvl2pPr>
            <a:lvl3pPr marL="227707" indent="-97334">
              <a:defRPr/>
            </a:lvl3pPr>
            <a:lvl4pPr marL="351830" indent="-91976">
              <a:defRPr/>
            </a:lvl4pPr>
            <a:lvl5pPr marL="482203" indent="-9822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1"/>
          <p:cNvSpPr>
            <a:spLocks noGrp="1"/>
          </p:cNvSpPr>
          <p:nvPr>
            <p:ph type="title" hasCustomPrompt="1"/>
          </p:nvPr>
        </p:nvSpPr>
        <p:spPr>
          <a:xfrm>
            <a:off x="296863" y="468314"/>
            <a:ext cx="6264276" cy="480432"/>
          </a:xfrm>
        </p:spPr>
        <p:txBody>
          <a:bodyPr vert="horz" lIns="72000" tIns="54000" rIns="72000" bIns="36000" rtlCol="0" anchor="b" anchorCtr="0">
            <a:noAutofit/>
          </a:bodyPr>
          <a:lstStyle>
            <a:lvl1pPr>
              <a:defRPr lang="en-US" dirty="0"/>
            </a:lvl1pPr>
          </a:lstStyle>
          <a:p>
            <a:pPr lvl="0"/>
            <a:r>
              <a:rPr lang="en-US" dirty="0"/>
              <a:t>Click to add title</a:t>
            </a:r>
          </a:p>
        </p:txBody>
      </p:sp>
    </p:spTree>
    <p:extLst>
      <p:ext uri="{BB962C8B-B14F-4D97-AF65-F5344CB8AC3E}">
        <p14:creationId xmlns:p14="http://schemas.microsoft.com/office/powerpoint/2010/main" val="2413619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6863" y="468313"/>
            <a:ext cx="6264276" cy="477463"/>
          </a:xfrm>
          <a:noFill/>
        </p:spPr>
        <p:txBody>
          <a:bodyPr vert="horz" lIns="72000" tIns="54000" rIns="72000" bIns="36000" rtlCol="0" anchor="b" anchorCtr="0">
            <a:noAutofit/>
          </a:bodyPr>
          <a:lstStyle>
            <a:lvl1pPr>
              <a:defRPr lang="en-US" dirty="0"/>
            </a:lvl1pPr>
          </a:lstStyle>
          <a:p>
            <a:pPr lvl="0"/>
            <a:r>
              <a:rPr lang="en-US" dirty="0"/>
              <a:t>Click to add title</a:t>
            </a:r>
          </a:p>
        </p:txBody>
      </p:sp>
    </p:spTree>
    <p:extLst>
      <p:ext uri="{BB962C8B-B14F-4D97-AF65-F5344CB8AC3E}">
        <p14:creationId xmlns:p14="http://schemas.microsoft.com/office/powerpoint/2010/main" val="1694895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C24CE4-8100-BD40-800B-77957FEC1B03}" type="datetime1">
              <a:rPr lang="en-GB" smtClean="0"/>
              <a:t>16/08/2021</a:t>
            </a:fld>
            <a:endParaRPr lang="en-US"/>
          </a:p>
        </p:txBody>
      </p:sp>
      <p:sp>
        <p:nvSpPr>
          <p:cNvPr id="3" name="Footer Placeholder 2"/>
          <p:cNvSpPr>
            <a:spLocks noGrp="1"/>
          </p:cNvSpPr>
          <p:nvPr>
            <p:ph type="ftr" sz="quarter" idx="11"/>
          </p:nvPr>
        </p:nvSpPr>
        <p:spPr/>
        <p:txBody>
          <a:bodyPr/>
          <a:lstStyle/>
          <a:p>
            <a:r>
              <a:rPr lang="en-US"/>
              <a:t>An introduction to ECR</a:t>
            </a:r>
          </a:p>
        </p:txBody>
      </p:sp>
      <p:sp>
        <p:nvSpPr>
          <p:cNvPr id="4" name="Slide Number Placeholder 3"/>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1793022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AA649FD-29AD-974C-AAA0-C65461D091B1}" type="datetime1">
              <a:rPr lang="en-GB" smtClean="0"/>
              <a:t>16/08/2021</a:t>
            </a:fld>
            <a:endParaRPr lang="en-GB"/>
          </a:p>
        </p:txBody>
      </p:sp>
      <p:sp>
        <p:nvSpPr>
          <p:cNvPr id="5" name="Footer Placeholder 4"/>
          <p:cNvSpPr>
            <a:spLocks noGrp="1"/>
          </p:cNvSpPr>
          <p:nvPr>
            <p:ph type="ftr" sz="quarter" idx="11"/>
          </p:nvPr>
        </p:nvSpPr>
        <p:spPr/>
        <p:txBody>
          <a:bodyPr/>
          <a:lstStyle/>
          <a:p>
            <a:r>
              <a:rPr lang="en-GB"/>
              <a:t>An introduction to ECR</a:t>
            </a:r>
          </a:p>
        </p:txBody>
      </p:sp>
      <p:sp>
        <p:nvSpPr>
          <p:cNvPr id="6" name="Slide Number Placeholder 5"/>
          <p:cNvSpPr>
            <a:spLocks noGrp="1"/>
          </p:cNvSpPr>
          <p:nvPr>
            <p:ph type="sldNum" sz="quarter" idx="12"/>
          </p:nvPr>
        </p:nvSpPr>
        <p:spPr/>
        <p:txBody>
          <a:bodyPr/>
          <a:lstStyle/>
          <a:p>
            <a:fld id="{899868A4-F001-44B5-A3A0-1E76CD287C01}" type="slidenum">
              <a:rPr lang="en-GB" smtClean="0"/>
              <a:t>‹N›</a:t>
            </a:fld>
            <a:endParaRPr lang="en-GB"/>
          </a:p>
        </p:txBody>
      </p:sp>
    </p:spTree>
    <p:extLst>
      <p:ext uri="{BB962C8B-B14F-4D97-AF65-F5344CB8AC3E}">
        <p14:creationId xmlns:p14="http://schemas.microsoft.com/office/powerpoint/2010/main" val="331680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GB"/>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a:xfrm>
            <a:off x="471488" y="8475136"/>
            <a:ext cx="1543050" cy="486833"/>
          </a:xfrm>
          <a:prstGeom prst="rect">
            <a:avLst/>
          </a:prstGeom>
        </p:spPr>
        <p:txBody>
          <a:bodyPr/>
          <a:lstStyle/>
          <a:p>
            <a:fld id="{EFF5CBF0-5CA0-4E45-A968-940FCB3452C4}" type="datetime1">
              <a:rPr lang="en-GB" smtClean="0"/>
              <a:t>16/08/2021</a:t>
            </a:fld>
            <a:endParaRPr lang="en-US"/>
          </a:p>
        </p:txBody>
      </p:sp>
      <p:sp>
        <p:nvSpPr>
          <p:cNvPr id="5" name="Footer Placeholder 4"/>
          <p:cNvSpPr>
            <a:spLocks noGrp="1"/>
          </p:cNvSpPr>
          <p:nvPr>
            <p:ph type="ftr" sz="quarter" idx="11"/>
          </p:nvPr>
        </p:nvSpPr>
        <p:spPr/>
        <p:txBody>
          <a:bodyPr/>
          <a:lstStyle/>
          <a:p>
            <a:r>
              <a:rPr lang="en-US"/>
              <a:t>An introduction to ECR</a:t>
            </a:r>
          </a:p>
        </p:txBody>
      </p:sp>
      <p:sp>
        <p:nvSpPr>
          <p:cNvPr id="6" name="Slide Number Placeholder 5"/>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22670330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471488" y="8475136"/>
            <a:ext cx="1543050" cy="486833"/>
          </a:xfrm>
          <a:prstGeom prst="rect">
            <a:avLst/>
          </a:prstGeom>
        </p:spPr>
        <p:txBody>
          <a:bodyPr/>
          <a:lstStyle/>
          <a:p>
            <a:fld id="{BEEF2699-9E2B-9E43-B2B6-496150F72A1A}" type="datetime1">
              <a:rPr lang="en-GB" smtClean="0"/>
              <a:t>16/08/2021</a:t>
            </a:fld>
            <a:endParaRPr lang="en-US"/>
          </a:p>
        </p:txBody>
      </p:sp>
      <p:sp>
        <p:nvSpPr>
          <p:cNvPr id="5" name="Footer Placeholder 4"/>
          <p:cNvSpPr>
            <a:spLocks noGrp="1"/>
          </p:cNvSpPr>
          <p:nvPr>
            <p:ph type="ftr" sz="quarter" idx="11"/>
          </p:nvPr>
        </p:nvSpPr>
        <p:spPr/>
        <p:txBody>
          <a:bodyPr/>
          <a:lstStyle/>
          <a:p>
            <a:r>
              <a:rPr lang="en-US"/>
              <a:t>An introduction to ECR</a:t>
            </a:r>
          </a:p>
        </p:txBody>
      </p:sp>
      <p:sp>
        <p:nvSpPr>
          <p:cNvPr id="6" name="Slide Number Placeholder 5"/>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22379328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GB"/>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471488" y="8475136"/>
            <a:ext cx="1543050" cy="486833"/>
          </a:xfrm>
          <a:prstGeom prst="rect">
            <a:avLst/>
          </a:prstGeom>
        </p:spPr>
        <p:txBody>
          <a:bodyPr/>
          <a:lstStyle/>
          <a:p>
            <a:fld id="{25B6E594-E7AA-8F40-B4F3-5D559C362088}" type="datetime1">
              <a:rPr lang="en-GB" smtClean="0"/>
              <a:t>16/08/2021</a:t>
            </a:fld>
            <a:endParaRPr lang="en-US"/>
          </a:p>
        </p:txBody>
      </p:sp>
      <p:sp>
        <p:nvSpPr>
          <p:cNvPr id="5" name="Footer Placeholder 4"/>
          <p:cNvSpPr>
            <a:spLocks noGrp="1"/>
          </p:cNvSpPr>
          <p:nvPr>
            <p:ph type="ftr" sz="quarter" idx="11"/>
          </p:nvPr>
        </p:nvSpPr>
        <p:spPr/>
        <p:txBody>
          <a:bodyPr/>
          <a:lstStyle/>
          <a:p>
            <a:r>
              <a:rPr lang="en-US"/>
              <a:t>An introduction to ECR</a:t>
            </a:r>
          </a:p>
        </p:txBody>
      </p:sp>
      <p:sp>
        <p:nvSpPr>
          <p:cNvPr id="6" name="Slide Number Placeholder 5"/>
          <p:cNvSpPr>
            <a:spLocks noGrp="1"/>
          </p:cNvSpPr>
          <p:nvPr>
            <p:ph type="sldNum" sz="quarter" idx="12"/>
          </p:nvPr>
        </p:nvSpPr>
        <p:spPr/>
        <p:txBody>
          <a:bodyPr/>
          <a:lstStyle/>
          <a:p>
            <a:fld id="{7E260360-B404-C844-8651-31E0380F9243}" type="slidenum">
              <a:rPr lang="en-US" smtClean="0"/>
              <a:t>‹N›</a:t>
            </a:fld>
            <a:endParaRPr lang="en-US"/>
          </a:p>
        </p:txBody>
      </p:sp>
    </p:spTree>
    <p:extLst>
      <p:ext uri="{BB962C8B-B14F-4D97-AF65-F5344CB8AC3E}">
        <p14:creationId xmlns:p14="http://schemas.microsoft.com/office/powerpoint/2010/main" val="342946161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6864" y="468314"/>
            <a:ext cx="6264277" cy="475615"/>
          </a:xfrm>
          <a:prstGeom prst="rect">
            <a:avLst/>
          </a:prstGeom>
          <a:noFill/>
        </p:spPr>
        <p:txBody>
          <a:bodyPr vert="horz" lIns="72000" tIns="54000" rIns="72000" bIns="36000" rtlCol="0" anchor="b" anchorCtr="0">
            <a:noAutofit/>
          </a:bodyPr>
          <a:lstStyle/>
          <a:p>
            <a:r>
              <a:rPr lang="en-US" dirty="0"/>
              <a:t>CLICK TO ADD TITLE</a:t>
            </a:r>
          </a:p>
        </p:txBody>
      </p:sp>
      <p:sp>
        <p:nvSpPr>
          <p:cNvPr id="3" name="Text Placeholder 2"/>
          <p:cNvSpPr>
            <a:spLocks noGrp="1"/>
          </p:cNvSpPr>
          <p:nvPr>
            <p:ph type="body" idx="1"/>
          </p:nvPr>
        </p:nvSpPr>
        <p:spPr>
          <a:xfrm>
            <a:off x="296863" y="1820863"/>
            <a:ext cx="6264276" cy="6819900"/>
          </a:xfrm>
          <a:prstGeom prst="rect">
            <a:avLst/>
          </a:prstGeom>
        </p:spPr>
        <p:txBody>
          <a:bodyPr vert="horz" lIns="73152" tIns="0" rIns="73152" bIns="73152"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p:nvSpPr>
        <p:spPr>
          <a:xfrm>
            <a:off x="214909" y="877824"/>
            <a:ext cx="6428184" cy="73152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t" anchorCtr="0" forceAA="0" compatLnSpc="1">
            <a:prstTxWarp prst="textNoShape">
              <a:avLst/>
            </a:prstTxWarp>
            <a:noAutofit/>
          </a:bodyPr>
          <a:lstStyle/>
          <a:p>
            <a:pPr algn="ctr"/>
            <a:endParaRPr lang="en-US" sz="1013" dirty="0">
              <a:solidFill>
                <a:prstClr val="white"/>
              </a:solidFill>
            </a:endParaRPr>
          </a:p>
        </p:txBody>
      </p:sp>
      <p:sp>
        <p:nvSpPr>
          <p:cNvPr id="4" name="Slide Number Placeholder 3">
            <a:extLst>
              <a:ext uri="{FF2B5EF4-FFF2-40B4-BE49-F238E27FC236}">
                <a16:creationId xmlns:a16="http://schemas.microsoft.com/office/drawing/2014/main" id="{F38990FB-0950-7A4B-B2F5-4CF2AB113053}"/>
              </a:ext>
            </a:extLst>
          </p:cNvPr>
          <p:cNvSpPr>
            <a:spLocks noGrp="1"/>
          </p:cNvSpPr>
          <p:nvPr>
            <p:ph type="sldNum" sz="quarter" idx="4"/>
          </p:nvPr>
        </p:nvSpPr>
        <p:spPr>
          <a:xfrm>
            <a:off x="5242659" y="8531567"/>
            <a:ext cx="1543050" cy="486833"/>
          </a:xfrm>
          <a:prstGeom prst="rect">
            <a:avLst/>
          </a:prstGeom>
        </p:spPr>
        <p:txBody>
          <a:bodyPr vert="horz" lIns="91440" tIns="45720" rIns="91440" bIns="45720" rtlCol="0" anchor="ctr"/>
          <a:lstStyle>
            <a:lvl1pPr algn="r">
              <a:defRPr sz="591">
                <a:solidFill>
                  <a:schemeClr val="bg1"/>
                </a:solidFill>
              </a:defRPr>
            </a:lvl1pPr>
          </a:lstStyle>
          <a:p>
            <a:fld id="{01EC1BC0-C4E4-1248-9539-942F5F23DC83}" type="slidenum">
              <a:rPr lang="en-US" smtClean="0"/>
              <a:pPr/>
              <a:t>‹N›</a:t>
            </a:fld>
            <a:endParaRPr lang="en-US" dirty="0"/>
          </a:p>
        </p:txBody>
      </p:sp>
    </p:spTree>
    <p:extLst>
      <p:ext uri="{BB962C8B-B14F-4D97-AF65-F5344CB8AC3E}">
        <p14:creationId xmlns:p14="http://schemas.microsoft.com/office/powerpoint/2010/main" val="437053441"/>
      </p:ext>
    </p:extLst>
  </p:cSld>
  <p:clrMap bg1="lt1" tx1="dk1" bg2="lt2" tx2="dk2" accent1="accent1" accent2="accent2" accent3="accent3" accent4="accent4" accent5="accent5" accent6="accent6" hlink="hlink" folHlink="folHlink"/>
  <p:sldLayoutIdLst>
    <p:sldLayoutId id="2147483673" r:id="rId1"/>
    <p:sldLayoutId id="2147483681" r:id="rId2"/>
    <p:sldLayoutId id="2147483679" r:id="rId3"/>
    <p:sldLayoutId id="2147483680" r:id="rId4"/>
    <p:sldLayoutId id="2147483694" r:id="rId5"/>
    <p:sldLayoutId id="2147483695"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514350" rtl="0" eaLnBrk="1" latinLnBrk="0" hangingPunct="1">
        <a:lnSpc>
          <a:spcPct val="90000"/>
        </a:lnSpc>
        <a:spcBef>
          <a:spcPct val="0"/>
        </a:spcBef>
        <a:buNone/>
        <a:defRPr lang="en-US" sz="1800" b="1" i="0" kern="1200" cap="all" baseline="0" dirty="0">
          <a:solidFill>
            <a:schemeClr val="accent2"/>
          </a:solidFill>
          <a:latin typeface="Gotham HTF Black" pitchFamily="2" charset="77"/>
          <a:ea typeface="+mj-ea"/>
          <a:cs typeface="Arial" pitchFamily="34" charset="0"/>
        </a:defRPr>
      </a:lvl1pPr>
    </p:titleStyle>
    <p:bodyStyle>
      <a:lvl1pPr marL="0" indent="0" algn="l" defTabSz="514350" rtl="0" eaLnBrk="1" latinLnBrk="0" hangingPunct="1">
        <a:lnSpc>
          <a:spcPct val="100000"/>
        </a:lnSpc>
        <a:spcBef>
          <a:spcPts val="675"/>
        </a:spcBef>
        <a:spcAft>
          <a:spcPts val="169"/>
        </a:spcAft>
        <a:buClr>
          <a:schemeClr val="tx1"/>
        </a:buClr>
        <a:buSzPct val="100000"/>
        <a:buFont typeface="Arial" panose="020B0604020202020204" pitchFamily="34" charset="0"/>
        <a:buNone/>
        <a:defRPr sz="1125" b="0" i="0" kern="1200">
          <a:solidFill>
            <a:schemeClr val="bg1"/>
          </a:solidFill>
          <a:latin typeface="Gotham HTF Book" pitchFamily="2" charset="77"/>
          <a:ea typeface="+mn-ea"/>
          <a:cs typeface="Arial" pitchFamily="34" charset="0"/>
        </a:defRPr>
      </a:lvl1pPr>
      <a:lvl2pPr marL="97334" indent="-97334" algn="l" defTabSz="514350" rtl="0" eaLnBrk="1" latinLnBrk="0" hangingPunct="1">
        <a:lnSpc>
          <a:spcPct val="100000"/>
        </a:lnSpc>
        <a:spcBef>
          <a:spcPts val="0"/>
        </a:spcBef>
        <a:spcAft>
          <a:spcPts val="169"/>
        </a:spcAft>
        <a:buClr>
          <a:schemeClr val="accent2"/>
        </a:buClr>
        <a:buFont typeface="Arial" pitchFamily="34" charset="0"/>
        <a:buChar char="•"/>
        <a:defRPr sz="1013" b="0" i="0" kern="1200">
          <a:solidFill>
            <a:schemeClr val="bg1"/>
          </a:solidFill>
          <a:latin typeface="Gotham HTF Book" pitchFamily="2" charset="77"/>
          <a:ea typeface="+mn-ea"/>
          <a:cs typeface="Arial" pitchFamily="34" charset="0"/>
        </a:defRPr>
      </a:lvl2pPr>
      <a:lvl3pPr marL="227707" indent="-97334" algn="l" defTabSz="514350" rtl="0" eaLnBrk="1" latinLnBrk="0" hangingPunct="1">
        <a:lnSpc>
          <a:spcPct val="100000"/>
        </a:lnSpc>
        <a:spcBef>
          <a:spcPts val="0"/>
        </a:spcBef>
        <a:spcAft>
          <a:spcPts val="169"/>
        </a:spcAft>
        <a:buClr>
          <a:schemeClr val="accent2"/>
        </a:buClr>
        <a:buSzPct val="112000"/>
        <a:buFont typeface="Arial" panose="020B0604020202020204" pitchFamily="34" charset="0"/>
        <a:buChar char="◦"/>
        <a:defRPr sz="900" b="0" i="0" kern="1200">
          <a:solidFill>
            <a:schemeClr val="bg1"/>
          </a:solidFill>
          <a:latin typeface="Gotham HTF Book" pitchFamily="2" charset="77"/>
          <a:ea typeface="+mn-ea"/>
          <a:cs typeface="Arial" pitchFamily="34" charset="0"/>
        </a:defRPr>
      </a:lvl3pPr>
      <a:lvl4pPr marL="351830" indent="-91976" algn="l" defTabSz="514350" rtl="0" eaLnBrk="1" latinLnBrk="0" hangingPunct="1">
        <a:lnSpc>
          <a:spcPct val="100000"/>
        </a:lnSpc>
        <a:spcBef>
          <a:spcPts val="0"/>
        </a:spcBef>
        <a:spcAft>
          <a:spcPts val="169"/>
        </a:spcAft>
        <a:buClr>
          <a:schemeClr val="accent2"/>
        </a:buClr>
        <a:buFont typeface="Arial" pitchFamily="34" charset="0"/>
        <a:buChar char="•"/>
        <a:defRPr sz="788" b="0" i="0" kern="1200">
          <a:solidFill>
            <a:schemeClr val="bg1"/>
          </a:solidFill>
          <a:latin typeface="Gotham HTF Book" pitchFamily="2" charset="77"/>
          <a:ea typeface="+mn-ea"/>
          <a:cs typeface="Arial" pitchFamily="34" charset="0"/>
        </a:defRPr>
      </a:lvl4pPr>
      <a:lvl5pPr marL="482203" indent="-98227" algn="l" defTabSz="514350" rtl="0" eaLnBrk="1" latinLnBrk="0" hangingPunct="1">
        <a:lnSpc>
          <a:spcPct val="100000"/>
        </a:lnSpc>
        <a:spcBef>
          <a:spcPts val="0"/>
        </a:spcBef>
        <a:spcAft>
          <a:spcPts val="169"/>
        </a:spcAft>
        <a:buClr>
          <a:schemeClr val="accent2"/>
        </a:buClr>
        <a:buFont typeface="Arial" pitchFamily="34" charset="0"/>
        <a:buChar char="-"/>
        <a:defRPr sz="675" b="0" i="0" kern="1200">
          <a:solidFill>
            <a:schemeClr val="bg1"/>
          </a:solidFill>
          <a:latin typeface="Gotham HTF Book" pitchFamily="2" charset="77"/>
          <a:ea typeface="+mn-ea"/>
          <a:cs typeface="Arial" pitchFamily="34" charset="0"/>
        </a:defRPr>
      </a:lvl5pPr>
      <a:lvl6pPr marL="1414463"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6pPr>
      <a:lvl7pPr marL="1671638"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7pPr>
      <a:lvl8pPr marL="1928813"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8pPr>
      <a:lvl9pPr marL="2185988" indent="-128588" algn="l" defTabSz="514350" rtl="0" eaLnBrk="1" latinLnBrk="0" hangingPunct="1">
        <a:spcBef>
          <a:spcPct val="20000"/>
        </a:spcBef>
        <a:buFont typeface="Arial" pitchFamily="34" charset="0"/>
        <a:buChar char="•"/>
        <a:defRPr sz="1125"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3" pos="4320" userDrawn="1">
          <p15:clr>
            <a:srgbClr val="F26B43"/>
          </p15:clr>
        </p15:guide>
        <p15:guide id="4" pos="476" userDrawn="1">
          <p15:clr>
            <a:srgbClr val="F26B43"/>
          </p15:clr>
        </p15:guide>
        <p15:guide id="5" pos="961" userDrawn="1">
          <p15:clr>
            <a:srgbClr val="F26B43"/>
          </p15:clr>
        </p15:guide>
        <p15:guide id="6" pos="1446" userDrawn="1">
          <p15:clr>
            <a:srgbClr val="F26B43"/>
          </p15:clr>
        </p15:guide>
        <p15:guide id="7" pos="1918" userDrawn="1">
          <p15:clr>
            <a:srgbClr val="F26B43"/>
          </p15:clr>
        </p15:guide>
        <p15:guide id="8" pos="2415" userDrawn="1">
          <p15:clr>
            <a:srgbClr val="F26B43"/>
          </p15:clr>
        </p15:guide>
        <p15:guide id="9" pos="2874" userDrawn="1">
          <p15:clr>
            <a:srgbClr val="F26B43"/>
          </p15:clr>
        </p15:guide>
        <p15:guide id="10" pos="3359" userDrawn="1">
          <p15:clr>
            <a:srgbClr val="F26B43"/>
          </p15:clr>
        </p15:guide>
        <p15:guide id="11" pos="3844" userDrawn="1">
          <p15:clr>
            <a:srgbClr val="F26B43"/>
          </p15:clr>
        </p15:guide>
        <p15:guide id="12" orient="horz" pos="1147" userDrawn="1">
          <p15:clr>
            <a:srgbClr val="F26B43"/>
          </p15:clr>
        </p15:guide>
        <p15:guide id="13" orient="horz" pos="2305" userDrawn="1">
          <p15:clr>
            <a:srgbClr val="F26B43"/>
          </p15:clr>
        </p15:guide>
        <p15:guide id="14" orient="horz" pos="3455" userDrawn="1">
          <p15:clr>
            <a:srgbClr val="F26B43"/>
          </p15:clr>
        </p15:guide>
        <p15:guide id="15" orient="horz" pos="4604" userDrawn="1">
          <p15:clr>
            <a:srgbClr val="F26B43"/>
          </p15:clr>
        </p15:guide>
        <p15:guide id="16" orient="horz" pos="5760" userDrawn="1">
          <p15:clr>
            <a:srgbClr val="F26B43"/>
          </p15:clr>
        </p15:guide>
        <p15:guide id="17" orient="horz" userDrawn="1">
          <p15:clr>
            <a:srgbClr val="F26B43"/>
          </p15:clr>
        </p15:guide>
        <p15:guide id="18" orient="horz" pos="544" userDrawn="1">
          <p15:clr>
            <a:srgbClr val="F26B43"/>
          </p15:clr>
        </p15:guide>
        <p15:guide id="19" pos="187" userDrawn="1">
          <p15:clr>
            <a:srgbClr val="F26B43"/>
          </p15:clr>
        </p15:guide>
        <p15:guide id="20" pos="4133" userDrawn="1">
          <p15:clr>
            <a:srgbClr val="F26B43"/>
          </p15:clr>
        </p15:guide>
        <p15:guide id="21" orient="horz" pos="5443" userDrawn="1">
          <p15:clr>
            <a:srgbClr val="F26B43"/>
          </p15:clr>
        </p15:guide>
        <p15:guide id="22" orient="horz" pos="295"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p:cNvSpPr>
            <a:spLocks noGrp="1"/>
          </p:cNvSpPr>
          <p:nvPr>
            <p:ph type="ftr" sz="quarter" idx="3"/>
          </p:nvPr>
        </p:nvSpPr>
        <p:spPr>
          <a:xfrm>
            <a:off x="574095" y="8544411"/>
            <a:ext cx="2314575" cy="486833"/>
          </a:xfrm>
          <a:prstGeom prst="rect">
            <a:avLst/>
          </a:prstGeom>
        </p:spPr>
        <p:txBody>
          <a:bodyPr vert="horz" lIns="91440" tIns="45720" rIns="91440" bIns="45720" rtlCol="0" anchor="ctr"/>
          <a:lstStyle>
            <a:lvl1pPr algn="l">
              <a:defRPr sz="800" b="0" i="0">
                <a:solidFill>
                  <a:srgbClr val="000000"/>
                </a:solidFill>
                <a:latin typeface="Gotham HTF Book" pitchFamily="2" charset="77"/>
              </a:defRPr>
            </a:lvl1pPr>
          </a:lstStyle>
          <a:p>
            <a:r>
              <a:rPr lang="en-US"/>
              <a:t>An introduction to ECR</a:t>
            </a:r>
          </a:p>
        </p:txBody>
      </p:sp>
      <p:sp>
        <p:nvSpPr>
          <p:cNvPr id="6" name="Slide Number Placeholder 5"/>
          <p:cNvSpPr>
            <a:spLocks noGrp="1"/>
          </p:cNvSpPr>
          <p:nvPr>
            <p:ph type="sldNum" sz="quarter" idx="4"/>
          </p:nvPr>
        </p:nvSpPr>
        <p:spPr>
          <a:xfrm>
            <a:off x="4760334" y="8544411"/>
            <a:ext cx="1543050" cy="486833"/>
          </a:xfrm>
          <a:prstGeom prst="rect">
            <a:avLst/>
          </a:prstGeom>
        </p:spPr>
        <p:txBody>
          <a:bodyPr vert="horz" lIns="91440" tIns="45720" rIns="91440" bIns="45720" rtlCol="0" anchor="ctr"/>
          <a:lstStyle>
            <a:lvl1pPr algn="r">
              <a:defRPr sz="800" b="0" i="0">
                <a:solidFill>
                  <a:srgbClr val="000000"/>
                </a:solidFill>
                <a:latin typeface="Gotham HTF Book" pitchFamily="2" charset="77"/>
              </a:defRPr>
            </a:lvl1pPr>
          </a:lstStyle>
          <a:p>
            <a:fld id="{7E260360-B404-C844-8651-31E0380F9243}" type="slidenum">
              <a:rPr lang="en-US" smtClean="0"/>
              <a:pPr/>
              <a:t>‹N›</a:t>
            </a:fld>
            <a:endParaRPr lang="en-US"/>
          </a:p>
        </p:txBody>
      </p:sp>
    </p:spTree>
    <p:extLst>
      <p:ext uri="{BB962C8B-B14F-4D97-AF65-F5344CB8AC3E}">
        <p14:creationId xmlns:p14="http://schemas.microsoft.com/office/powerpoint/2010/main" val="153033203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Lst>
  <p:hf hdr="0" dt="0"/>
  <p:txStyles>
    <p:titleStyle>
      <a:lvl1pPr algn="l" defTabSz="685800" rtl="0" eaLnBrk="1" latinLnBrk="0" hangingPunct="1">
        <a:lnSpc>
          <a:spcPct val="90000"/>
        </a:lnSpc>
        <a:spcBef>
          <a:spcPct val="0"/>
        </a:spcBef>
        <a:buNone/>
        <a:defRPr sz="3300" kern="1200">
          <a:solidFill>
            <a:schemeClr val="tx1"/>
          </a:solidFill>
          <a:latin typeface="Gotham HTF Book" pitchFamily="2" charset="77"/>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Gotham HTF Book" pitchFamily="2" charset="77"/>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Gotham HTF Book" pitchFamily="2" charset="77"/>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Gotham HTF Book" pitchFamily="2" charset="77"/>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Gotham HTF Book" pitchFamily="2" charset="77"/>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Gotham HTF Book" pitchFamily="2" charset="77"/>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4">
          <p15:clr>
            <a:srgbClr val="F26B43"/>
          </p15:clr>
        </p15:guide>
        <p15:guide id="2" pos="3906">
          <p15:clr>
            <a:srgbClr val="F26B43"/>
          </p15:clr>
        </p15:guide>
        <p15:guide id="3" orient="horz" pos="204">
          <p15:clr>
            <a:srgbClr val="F26B43"/>
          </p15:clr>
        </p15:guide>
        <p15:guide id="4" orient="horz" pos="555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3.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8.svg"/><Relationship Id="rId7" Type="http://schemas.openxmlformats.org/officeDocument/2006/relationships/image" Target="../media/image31.svg"/><Relationship Id="rId2" Type="http://schemas.openxmlformats.org/officeDocument/2006/relationships/image" Target="../media/image28.png"/><Relationship Id="rId1" Type="http://schemas.openxmlformats.org/officeDocument/2006/relationships/slideLayout" Target="../slideLayouts/slideLayout13.xml"/><Relationship Id="rId6" Type="http://schemas.openxmlformats.org/officeDocument/2006/relationships/image" Target="../media/image30.png"/><Relationship Id="rId11" Type="http://schemas.microsoft.com/office/2007/relationships/hdphoto" Target="../media/hdphoto4.wdp"/><Relationship Id="rId5" Type="http://schemas.microsoft.com/office/2007/relationships/hdphoto" Target="../media/hdphoto2.wdp"/><Relationship Id="rId10" Type="http://schemas.openxmlformats.org/officeDocument/2006/relationships/image" Target="../media/image32.png"/><Relationship Id="rId4" Type="http://schemas.openxmlformats.org/officeDocument/2006/relationships/image" Target="../media/image29.png"/><Relationship Id="rId9" Type="http://schemas.microsoft.com/office/2007/relationships/hdphoto" Target="../media/hdphoto3.wdp"/></Relationships>
</file>

<file path=ppt/slides/_rels/slide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33.png"/><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11.jpe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8.xml"/><Relationship Id="rId6" Type="http://schemas.openxmlformats.org/officeDocument/2006/relationships/image" Target="../media/image14.svg"/><Relationship Id="rId5" Type="http://schemas.openxmlformats.org/officeDocument/2006/relationships/image" Target="../media/image15.png"/><Relationship Id="rId10" Type="http://schemas.openxmlformats.org/officeDocument/2006/relationships/image" Target="../media/image19.png"/><Relationship Id="rId4" Type="http://schemas.openxmlformats.org/officeDocument/2006/relationships/image" Target="../media/image14.jpeg"/><Relationship Id="rId9"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0.svg"/><Relationship Id="rId7" Type="http://schemas.openxmlformats.org/officeDocument/2006/relationships/image" Target="../media/image24.svg"/><Relationship Id="rId2" Type="http://schemas.openxmlformats.org/officeDocument/2006/relationships/image" Target="../media/image21.png"/><Relationship Id="rId1" Type="http://schemas.openxmlformats.org/officeDocument/2006/relationships/slideLayout" Target="../slideLayouts/slideLayout13.xml"/><Relationship Id="rId6" Type="http://schemas.openxmlformats.org/officeDocument/2006/relationships/image" Target="../media/image23.png"/><Relationship Id="rId5" Type="http://schemas.openxmlformats.org/officeDocument/2006/relationships/image" Target="../media/image22.svg"/><Relationship Id="rId4" Type="http://schemas.openxmlformats.org/officeDocument/2006/relationships/image" Target="../media/image22.png"/><Relationship Id="rId9" Type="http://schemas.openxmlformats.org/officeDocument/2006/relationships/image" Target="../media/image26.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1A29536-3A78-3B48-88F9-FE81D5B9438A}"/>
              </a:ext>
            </a:extLst>
          </p:cNvPr>
          <p:cNvSpPr txBox="1"/>
          <p:nvPr/>
        </p:nvSpPr>
        <p:spPr>
          <a:xfrm>
            <a:off x="657225" y="2214696"/>
            <a:ext cx="4042039" cy="1286933"/>
          </a:xfrm>
          <a:prstGeom prst="rect">
            <a:avLst/>
          </a:prstGeom>
          <a:noFill/>
        </p:spPr>
        <p:txBody>
          <a:bodyPr wrap="square" lIns="0" rtlCol="0">
            <a:noAutofit/>
          </a:bodyPr>
          <a:lstStyle/>
          <a:p>
            <a:pPr algn="l"/>
            <a:r>
              <a:rPr lang="en-US" sz="3600" b="1" dirty="0" smtClean="0">
                <a:solidFill>
                  <a:schemeClr val="bg2"/>
                </a:solidFill>
                <a:latin typeface="Gotham HTF Black" pitchFamily="2" charset="77"/>
              </a:rPr>
              <a:t>Un’introduzione </a:t>
            </a:r>
            <a:r>
              <a:rPr lang="en-US" sz="3600" b="1" dirty="0">
                <a:solidFill>
                  <a:schemeClr val="bg2"/>
                </a:solidFill>
                <a:latin typeface="Gotham HTF Black" pitchFamily="2" charset="77"/>
              </a:rPr>
              <a:t>a</a:t>
            </a:r>
            <a:r>
              <a:rPr lang="en-US" sz="3600" b="1" dirty="0" smtClean="0">
                <a:solidFill>
                  <a:schemeClr val="bg2"/>
                </a:solidFill>
                <a:latin typeface="Gotham HTF Black" pitchFamily="2" charset="77"/>
              </a:rPr>
              <a:t> </a:t>
            </a:r>
            <a:r>
              <a:rPr lang="en-US" sz="3600" b="1" dirty="0">
                <a:solidFill>
                  <a:schemeClr val="bg2"/>
                </a:solidFill>
                <a:latin typeface="Gotham HTF Black" pitchFamily="2" charset="77"/>
              </a:rPr>
              <a:t>ECR</a:t>
            </a:r>
          </a:p>
        </p:txBody>
      </p:sp>
      <p:pic>
        <p:nvPicPr>
          <p:cNvPr id="5" name="Picture 4">
            <a:extLst>
              <a:ext uri="{FF2B5EF4-FFF2-40B4-BE49-F238E27FC236}">
                <a16:creationId xmlns:a16="http://schemas.microsoft.com/office/drawing/2014/main" id="{11615E8F-6114-AB45-A764-026777DBA58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07837" y="820614"/>
            <a:ext cx="2990321" cy="498975"/>
          </a:xfrm>
          <a:prstGeom prst="rect">
            <a:avLst/>
          </a:prstGeom>
        </p:spPr>
      </p:pic>
      <p:pic>
        <p:nvPicPr>
          <p:cNvPr id="7" name="Graphic 6">
            <a:extLst>
              <a:ext uri="{FF2B5EF4-FFF2-40B4-BE49-F238E27FC236}">
                <a16:creationId xmlns:a16="http://schemas.microsoft.com/office/drawing/2014/main" id="{2F56468D-5373-E641-A5EE-C94D4A8A7996}"/>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rot="21449455">
            <a:off x="2116666" y="5141558"/>
            <a:ext cx="2590800" cy="2438400"/>
          </a:xfrm>
          <a:prstGeom prst="rect">
            <a:avLst/>
          </a:prstGeom>
        </p:spPr>
      </p:pic>
      <p:pic>
        <p:nvPicPr>
          <p:cNvPr id="8" name="Picture 7">
            <a:extLst>
              <a:ext uri="{FF2B5EF4-FFF2-40B4-BE49-F238E27FC236}">
                <a16:creationId xmlns:a16="http://schemas.microsoft.com/office/drawing/2014/main" id="{7D2514A0-23B9-EE4D-BDCC-113A1A53BF78}"/>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3230982" y="4598665"/>
            <a:ext cx="416564" cy="404431"/>
          </a:xfrm>
          <a:prstGeom prst="rect">
            <a:avLst/>
          </a:prstGeom>
        </p:spPr>
      </p:pic>
      <p:sp>
        <p:nvSpPr>
          <p:cNvPr id="13" name="TextBox 12">
            <a:extLst>
              <a:ext uri="{FF2B5EF4-FFF2-40B4-BE49-F238E27FC236}">
                <a16:creationId xmlns:a16="http://schemas.microsoft.com/office/drawing/2014/main" id="{211D412A-20E2-AC41-A703-6CBB24BB6D56}"/>
              </a:ext>
            </a:extLst>
          </p:cNvPr>
          <p:cNvSpPr txBox="1"/>
          <p:nvPr/>
        </p:nvSpPr>
        <p:spPr>
          <a:xfrm>
            <a:off x="2682812" y="6228313"/>
            <a:ext cx="1624669" cy="807624"/>
          </a:xfrm>
          <a:prstGeom prst="rect">
            <a:avLst/>
          </a:prstGeom>
          <a:noFill/>
        </p:spPr>
        <p:txBody>
          <a:bodyPr wrap="none" lIns="0" rtlCol="0" anchor="ctr">
            <a:noAutofit/>
          </a:bodyPr>
          <a:lstStyle/>
          <a:p>
            <a:pPr algn="ctr"/>
            <a:r>
              <a:rPr lang="en-US" sz="1100" dirty="0" smtClean="0">
                <a:solidFill>
                  <a:schemeClr val="bg1"/>
                </a:solidFill>
                <a:latin typeface="Gotham HTF Book" pitchFamily="2" charset="77"/>
              </a:rPr>
              <a:t>L’ECOSISTEMA</a:t>
            </a:r>
            <a:r>
              <a:rPr lang="en-US" sz="1100" dirty="0">
                <a:solidFill>
                  <a:schemeClr val="bg1"/>
                </a:solidFill>
                <a:latin typeface="Gotham HTF Book" pitchFamily="2" charset="77"/>
              </a:rPr>
              <a:t/>
            </a:r>
            <a:br>
              <a:rPr lang="en-US" sz="1100" dirty="0">
                <a:solidFill>
                  <a:schemeClr val="bg1"/>
                </a:solidFill>
                <a:latin typeface="Gotham HTF Book" pitchFamily="2" charset="77"/>
              </a:rPr>
            </a:br>
            <a:r>
              <a:rPr lang="en-US" sz="1100" dirty="0" smtClean="0">
                <a:solidFill>
                  <a:schemeClr val="bg1"/>
                </a:solidFill>
                <a:latin typeface="Gotham HTF Book" pitchFamily="2" charset="77"/>
              </a:rPr>
              <a:t>EPICENTER</a:t>
            </a:r>
            <a:endParaRPr lang="en-US" sz="1100" dirty="0">
              <a:solidFill>
                <a:schemeClr val="bg1"/>
              </a:solidFill>
              <a:latin typeface="Gotham HTF Book" pitchFamily="2" charset="77"/>
            </a:endParaRPr>
          </a:p>
        </p:txBody>
      </p:sp>
      <p:sp>
        <p:nvSpPr>
          <p:cNvPr id="16" name="Rectangle 15">
            <a:extLst>
              <a:ext uri="{FF2B5EF4-FFF2-40B4-BE49-F238E27FC236}">
                <a16:creationId xmlns:a16="http://schemas.microsoft.com/office/drawing/2014/main" id="{BF9F386E-DE2D-934B-964E-D29FB0D34256}"/>
              </a:ext>
            </a:extLst>
          </p:cNvPr>
          <p:cNvSpPr/>
          <p:nvPr/>
        </p:nvSpPr>
        <p:spPr>
          <a:xfrm>
            <a:off x="2302853" y="8676072"/>
            <a:ext cx="2252294" cy="215444"/>
          </a:xfrm>
          <a:prstGeom prst="rect">
            <a:avLst/>
          </a:prstGeom>
        </p:spPr>
        <p:txBody>
          <a:bodyPr wrap="square">
            <a:spAutoFit/>
          </a:bodyPr>
          <a:lstStyle/>
          <a:p>
            <a:pPr marR="0" lvl="0" indent="0" algn="ctr" fontAlgn="auto">
              <a:lnSpc>
                <a:spcPct val="100000"/>
              </a:lnSpc>
              <a:spcBef>
                <a:spcPts val="600"/>
              </a:spcBef>
              <a:spcAft>
                <a:spcPts val="600"/>
              </a:spcAft>
              <a:buClrTx/>
              <a:buSzTx/>
              <a:buFontTx/>
              <a:buNone/>
              <a:tabLst>
                <a:tab pos="361950" algn="l"/>
                <a:tab pos="895350" algn="ctr"/>
              </a:tabLst>
              <a:defRPr/>
            </a:pPr>
            <a:r>
              <a:rPr lang="en-GB" sz="800" dirty="0">
                <a:solidFill>
                  <a:schemeClr val="bg2"/>
                </a:solidFill>
                <a:latin typeface="Gotham HTF Book" pitchFamily="2" charset="77"/>
              </a:rPr>
              <a:t>EC210701 – </a:t>
            </a:r>
            <a:r>
              <a:rPr lang="en-GB" sz="800" dirty="0" smtClean="0">
                <a:solidFill>
                  <a:schemeClr val="bg2"/>
                </a:solidFill>
                <a:latin typeface="Gotham HTF Book" pitchFamily="2" charset="77"/>
              </a:rPr>
              <a:t>Introduzione a ECR </a:t>
            </a:r>
            <a:r>
              <a:rPr lang="en-GB" sz="800" dirty="0">
                <a:solidFill>
                  <a:schemeClr val="bg2"/>
                </a:solidFill>
                <a:latin typeface="Gotham HTF Book" pitchFamily="2" charset="77"/>
              </a:rPr>
              <a:t>v04</a:t>
            </a:r>
          </a:p>
        </p:txBody>
      </p:sp>
      <p:pic>
        <p:nvPicPr>
          <p:cNvPr id="11" name="Picture 10" descr="Logo&#10;&#10;Description automatically generated">
            <a:extLst>
              <a:ext uri="{FF2B5EF4-FFF2-40B4-BE49-F238E27FC236}">
                <a16:creationId xmlns:a16="http://schemas.microsoft.com/office/drawing/2014/main" id="{7E5915C5-2E07-304C-92E5-DCB39C2B467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12995" y="7077626"/>
            <a:ext cx="989858" cy="989858"/>
          </a:xfrm>
          <a:prstGeom prst="rect">
            <a:avLst/>
          </a:prstGeom>
        </p:spPr>
      </p:pic>
      <p:pic>
        <p:nvPicPr>
          <p:cNvPr id="14" name="Picture 13" descr="Shape, arrow&#10;&#10;Description automatically generated">
            <a:extLst>
              <a:ext uri="{FF2B5EF4-FFF2-40B4-BE49-F238E27FC236}">
                <a16:creationId xmlns:a16="http://schemas.microsoft.com/office/drawing/2014/main" id="{69E60D40-250A-AD49-9CE2-1298CBADE65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593247" y="7077626"/>
            <a:ext cx="989858" cy="989858"/>
          </a:xfrm>
          <a:prstGeom prst="rect">
            <a:avLst/>
          </a:prstGeom>
        </p:spPr>
      </p:pic>
    </p:spTree>
    <p:extLst>
      <p:ext uri="{BB962C8B-B14F-4D97-AF65-F5344CB8AC3E}">
        <p14:creationId xmlns:p14="http://schemas.microsoft.com/office/powerpoint/2010/main" val="19406272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6382CE3B-EFCF-C246-AD70-A59CD0D88941}"/>
              </a:ext>
            </a:extLst>
          </p:cNvPr>
          <p:cNvSpPr/>
          <p:nvPr/>
        </p:nvSpPr>
        <p:spPr>
          <a:xfrm>
            <a:off x="3429000" y="-407193"/>
            <a:ext cx="8619332" cy="8619332"/>
          </a:xfrm>
          <a:prstGeom prst="ellipse">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12ED49F-7F14-754B-A7CD-03217B843B90}"/>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bg1"/>
                </a:solidFill>
                <a:latin typeface="Gotham HTF Book" pitchFamily="2" charset="77"/>
              </a:rPr>
              <a:t>Il </a:t>
            </a:r>
            <a:r>
              <a:rPr lang="en-US" sz="1400" dirty="0">
                <a:solidFill>
                  <a:schemeClr val="bg1"/>
                </a:solidFill>
                <a:latin typeface="Gotham HTF Book" pitchFamily="2" charset="77"/>
              </a:rPr>
              <a:t>T</a:t>
            </a:r>
            <a:r>
              <a:rPr lang="en-US" sz="1400" dirty="0" smtClean="0">
                <a:solidFill>
                  <a:schemeClr val="bg1"/>
                </a:solidFill>
                <a:latin typeface="Gotham HTF Book" pitchFamily="2" charset="77"/>
              </a:rPr>
              <a:t>oken</a:t>
            </a:r>
            <a:r>
              <a:rPr lang="en-US" sz="1400" dirty="0" smtClean="0">
                <a:solidFill>
                  <a:schemeClr val="bg1"/>
                </a:solidFill>
                <a:latin typeface="Gotham HTF Book" pitchFamily="2" charset="77"/>
              </a:rPr>
              <a:t> ECR</a:t>
            </a:r>
            <a:endParaRPr lang="en-US" sz="1400" dirty="0">
              <a:solidFill>
                <a:schemeClr val="bg1"/>
              </a:solidFill>
              <a:latin typeface="Gotham HTF Book" pitchFamily="2" charset="77"/>
            </a:endParaRPr>
          </a:p>
        </p:txBody>
      </p:sp>
      <p:sp>
        <p:nvSpPr>
          <p:cNvPr id="3" name="TextBox 2">
            <a:extLst>
              <a:ext uri="{FF2B5EF4-FFF2-40B4-BE49-F238E27FC236}">
                <a16:creationId xmlns:a16="http://schemas.microsoft.com/office/drawing/2014/main" id="{7E9D6136-C40F-684C-BD0D-0B0F53BA7327}"/>
              </a:ext>
            </a:extLst>
          </p:cNvPr>
          <p:cNvSpPr txBox="1"/>
          <p:nvPr/>
        </p:nvSpPr>
        <p:spPr>
          <a:xfrm>
            <a:off x="657225" y="741496"/>
            <a:ext cx="5543550" cy="663971"/>
          </a:xfrm>
          <a:prstGeom prst="rect">
            <a:avLst/>
          </a:prstGeom>
          <a:noFill/>
        </p:spPr>
        <p:txBody>
          <a:bodyPr wrap="square" lIns="0" rtlCol="0">
            <a:noAutofit/>
          </a:bodyPr>
          <a:lstStyle/>
          <a:p>
            <a:pPr algn="ctr">
              <a:lnSpc>
                <a:spcPct val="90000"/>
              </a:lnSpc>
            </a:pPr>
            <a:r>
              <a:rPr lang="en-US" sz="2000" b="1" dirty="0" smtClean="0">
                <a:solidFill>
                  <a:schemeClr val="tx2"/>
                </a:solidFill>
                <a:latin typeface="Gotham HTF Black" pitchFamily="2" charset="77"/>
              </a:rPr>
              <a:t>Sicuro, scalabile </a:t>
            </a:r>
            <a:r>
              <a:rPr lang="en-US" sz="2000" b="1" dirty="0">
                <a:solidFill>
                  <a:schemeClr val="tx2"/>
                </a:solidFill>
                <a:latin typeface="Gotham HTF Black" pitchFamily="2" charset="77"/>
              </a:rPr>
              <a:t>e</a:t>
            </a:r>
            <a:r>
              <a:rPr lang="en-US" sz="2000" b="1" dirty="0" smtClean="0">
                <a:solidFill>
                  <a:schemeClr val="tx2"/>
                </a:solidFill>
                <a:latin typeface="Gotham HTF Black" pitchFamily="2" charset="77"/>
              </a:rPr>
              <a:t> </a:t>
            </a:r>
            <a:r>
              <a:rPr lang="en-US" sz="2000" b="1" dirty="0" smtClean="0">
                <a:solidFill>
                  <a:schemeClr val="tx2"/>
                </a:solidFill>
                <a:latin typeface="Gotham HTF Black" pitchFamily="2" charset="77"/>
              </a:rPr>
              <a:t>decentralizzato</a:t>
            </a:r>
            <a:r>
              <a:rPr lang="en-US" sz="2000" b="1" dirty="0" smtClean="0">
                <a:solidFill>
                  <a:schemeClr val="tx2"/>
                </a:solidFill>
                <a:latin typeface="Gotham HTF Black" pitchFamily="2" charset="77"/>
              </a:rPr>
              <a:t> </a:t>
            </a:r>
            <a:r>
              <a:rPr lang="en-US" sz="2000" b="1" dirty="0">
                <a:solidFill>
                  <a:schemeClr val="tx2"/>
                </a:solidFill>
                <a:latin typeface="Gotham HTF Black" pitchFamily="2" charset="77"/>
              </a:rPr>
              <a:t>(cont.)</a:t>
            </a:r>
          </a:p>
        </p:txBody>
      </p:sp>
      <p:sp>
        <p:nvSpPr>
          <p:cNvPr id="4" name="Rectangle 3">
            <a:extLst>
              <a:ext uri="{FF2B5EF4-FFF2-40B4-BE49-F238E27FC236}">
                <a16:creationId xmlns:a16="http://schemas.microsoft.com/office/drawing/2014/main" id="{9C2B6406-3B55-AC4F-BDEA-A43CE4058613}"/>
              </a:ext>
            </a:extLst>
          </p:cNvPr>
          <p:cNvSpPr/>
          <p:nvPr/>
        </p:nvSpPr>
        <p:spPr>
          <a:xfrm>
            <a:off x="657225" y="1258888"/>
            <a:ext cx="5543550" cy="4964111"/>
          </a:xfrm>
          <a:prstGeom prst="rect">
            <a:avLst/>
          </a:prstGeom>
        </p:spPr>
        <p:txBody>
          <a:bodyPr wrap="square" numCol="2" spcCol="180000">
            <a:noAutofit/>
          </a:bodyPr>
          <a:lstStyle/>
          <a:p>
            <a:pPr>
              <a:spcBef>
                <a:spcPts val="600"/>
              </a:spcBef>
              <a:spcAft>
                <a:spcPts val="600"/>
              </a:spcAft>
            </a:pPr>
            <a:r>
              <a:rPr lang="en-GB" sz="1100" b="1" dirty="0" smtClean="0">
                <a:solidFill>
                  <a:schemeClr val="bg1"/>
                </a:solidFill>
                <a:latin typeface="Gotham HTF Book" pitchFamily="2" charset="77"/>
                <a:cs typeface="Arial" pitchFamily="34" charset="0"/>
              </a:rPr>
              <a:t>Sicurezza Economica a lungo e breve </a:t>
            </a:r>
            <a:r>
              <a:rPr lang="en-GB" sz="1100" b="1" dirty="0">
                <a:solidFill>
                  <a:schemeClr val="bg1"/>
                </a:solidFill>
                <a:latin typeface="Gotham HTF Book" pitchFamily="2" charset="77"/>
                <a:cs typeface="Arial" pitchFamily="34" charset="0"/>
              </a:rPr>
              <a:t>T</a:t>
            </a:r>
            <a:r>
              <a:rPr lang="en-GB" sz="1100" b="1" dirty="0" smtClean="0">
                <a:solidFill>
                  <a:schemeClr val="bg1"/>
                </a:solidFill>
                <a:latin typeface="Gotham HTF Book" pitchFamily="2" charset="77"/>
                <a:cs typeface="Arial" pitchFamily="34" charset="0"/>
              </a:rPr>
              <a:t>ermine</a:t>
            </a:r>
            <a:endParaRPr lang="en-GB" sz="1100" b="1" dirty="0">
              <a:solidFill>
                <a:schemeClr val="bg1"/>
              </a:solidFill>
              <a:latin typeface="Gotham HTF Book" pitchFamily="2" charset="77"/>
              <a:cs typeface="Arial" pitchFamily="34" charset="0"/>
            </a:endParaRPr>
          </a:p>
          <a:p>
            <a:pPr>
              <a:spcBef>
                <a:spcPts val="600"/>
              </a:spcBef>
              <a:spcAft>
                <a:spcPts val="600"/>
              </a:spcAft>
            </a:pPr>
            <a:r>
              <a:rPr lang="it-IT" sz="1100" dirty="0" smtClean="0">
                <a:solidFill>
                  <a:srgbClr val="000000"/>
                </a:solidFill>
                <a:latin typeface="Gotham HTF Book" pitchFamily="2" charset="77"/>
                <a:cs typeface="Arial" pitchFamily="34" charset="0"/>
              </a:rPr>
              <a:t>I </a:t>
            </a:r>
            <a:r>
              <a:rPr lang="it-IT" sz="1100" dirty="0">
                <a:solidFill>
                  <a:srgbClr val="000000"/>
                </a:solidFill>
                <a:latin typeface="Gotham HTF Book" pitchFamily="2" charset="77"/>
                <a:cs typeface="Arial" pitchFamily="34" charset="0"/>
              </a:rPr>
              <a:t>fautori del massimalismo di BTC sostengono che, grazie ai significativi costi irrecuperabili investiti in hardware ASIC che non ha altro uso, che questo blocco in qualche modo indurrà le persone a continuare a minare quando altrimenti non lo farebbero. Tuttavia, a un'ispezione, questo argomento appare errato. Indipendentemente dall'hardware utilizzato per farlo, i minatori razionali estrarranno quando possono guadagnare più di $ 1 di moneta per meno di $ 1 di costo energetico. Questo perché sono operatori commerciali impegnati nell'attività di estrazione mineraria, allo scopo di realizzare un profitto per gli azionisti. Questo contrasta con la natura dei minatori EPIC: le persone che hanno una capacità di calcolo inattiva che non si preoccupano di condividere con altri per aiutare a proteggere la rete. Non stavano comunque usando l'attrezzatura, e le monete guadagnate sono solo un bonus. Questo è un modo molto più sostenibile e a basso costo per ottenere una struttura di mercato Bitcoin.</a:t>
            </a:r>
            <a:endParaRPr lang="en-GB" sz="1100" dirty="0" smtClean="0">
              <a:solidFill>
                <a:srgbClr val="000000"/>
              </a:solidFill>
              <a:latin typeface="Gotham HTF Book" pitchFamily="2" charset="77"/>
              <a:cs typeface="Arial" pitchFamily="34" charset="0"/>
            </a:endParaRPr>
          </a:p>
          <a:p>
            <a:pPr>
              <a:spcBef>
                <a:spcPts val="600"/>
              </a:spcBef>
              <a:spcAft>
                <a:spcPts val="600"/>
              </a:spcAft>
            </a:pPr>
            <a:r>
              <a:rPr lang="en-GB" sz="1100" b="1" dirty="0" smtClean="0">
                <a:solidFill>
                  <a:schemeClr val="bg1"/>
                </a:solidFill>
                <a:latin typeface="Gotham HTF Book" pitchFamily="2" charset="77"/>
                <a:cs typeface="Arial" pitchFamily="34" charset="0"/>
              </a:rPr>
              <a:t>Scalabile</a:t>
            </a:r>
            <a:endParaRPr lang="en-GB" sz="1100" b="1" dirty="0">
              <a:solidFill>
                <a:schemeClr val="bg1"/>
              </a:solidFill>
              <a:latin typeface="Gotham HTF Book" pitchFamily="2" charset="77"/>
              <a:cs typeface="Arial" pitchFamily="34" charset="0"/>
            </a:endParaRPr>
          </a:p>
          <a:p>
            <a:pPr>
              <a:spcBef>
                <a:spcPts val="600"/>
              </a:spcBef>
              <a:spcAft>
                <a:spcPts val="600"/>
              </a:spcAft>
            </a:pPr>
            <a:r>
              <a:rPr lang="it-IT" sz="1100" dirty="0" smtClean="0">
                <a:solidFill>
                  <a:srgbClr val="000000"/>
                </a:solidFill>
                <a:latin typeface="Gotham HTF Book" pitchFamily="2" charset="77"/>
                <a:cs typeface="Arial" pitchFamily="34" charset="0"/>
              </a:rPr>
              <a:t>Catena </a:t>
            </a:r>
            <a:r>
              <a:rPr lang="it-IT" sz="1100" dirty="0">
                <a:solidFill>
                  <a:srgbClr val="000000"/>
                </a:solidFill>
                <a:latin typeface="Gotham HTF Book" pitchFamily="2" charset="77"/>
                <a:cs typeface="Arial" pitchFamily="34" charset="0"/>
              </a:rPr>
              <a:t>completa solo 1,6 GB. Anche con un utilizzo a livello di BTC, l'impronta dei dati è inferiore del 90% circa: 25 GB rispetto a 300 + GB. Scaricando il calcolo su altre catene di contratti intelligenti generici come Ethereum, Polkadot, Solana, Kadena e Tezos, oltre a coinvolgere registri distribuiti come Stellar, la rete possiede una scalabilità essenzialmente infinita.</a:t>
            </a:r>
            <a:endParaRPr lang="en-GB" sz="1100" dirty="0">
              <a:solidFill>
                <a:srgbClr val="000000"/>
              </a:solidFill>
              <a:latin typeface="Gotham HTF Book" pitchFamily="2" charset="77"/>
              <a:cs typeface="Arial" pitchFamily="34" charset="0"/>
            </a:endParaRPr>
          </a:p>
          <a:p>
            <a:pPr>
              <a:spcBef>
                <a:spcPts val="600"/>
              </a:spcBef>
              <a:spcAft>
                <a:spcPts val="600"/>
              </a:spcAft>
            </a:pPr>
            <a:r>
              <a:rPr lang="en-GB" sz="1100" b="1" dirty="0" smtClean="0">
                <a:solidFill>
                  <a:schemeClr val="bg1"/>
                </a:solidFill>
                <a:latin typeface="Gotham HTF Book" pitchFamily="2" charset="77"/>
                <a:cs typeface="Arial" pitchFamily="34" charset="0"/>
              </a:rPr>
              <a:t>Decentralizzato</a:t>
            </a:r>
            <a:endParaRPr lang="en-GB" sz="1100" b="1" dirty="0">
              <a:solidFill>
                <a:schemeClr val="bg1"/>
              </a:solidFill>
              <a:latin typeface="Gotham HTF Book" pitchFamily="2" charset="77"/>
              <a:cs typeface="Arial" pitchFamily="34" charset="0"/>
            </a:endParaRPr>
          </a:p>
          <a:p>
            <a:pPr>
              <a:spcBef>
                <a:spcPts val="600"/>
              </a:spcBef>
              <a:spcAft>
                <a:spcPts val="600"/>
              </a:spcAft>
            </a:pPr>
            <a:r>
              <a:rPr lang="it-IT" sz="1100" dirty="0" smtClean="0">
                <a:solidFill>
                  <a:srgbClr val="000000"/>
                </a:solidFill>
                <a:latin typeface="Gotham HTF Book" pitchFamily="2" charset="77"/>
                <a:cs typeface="Arial" pitchFamily="34" charset="0"/>
              </a:rPr>
              <a:t>Il </a:t>
            </a:r>
            <a:r>
              <a:rPr lang="it-IT" sz="1100" dirty="0">
                <a:solidFill>
                  <a:srgbClr val="000000"/>
                </a:solidFill>
                <a:latin typeface="Gotham HTF Book" pitchFamily="2" charset="77"/>
                <a:cs typeface="Arial" pitchFamily="34" charset="0"/>
              </a:rPr>
              <a:t>mining è attualmente distribuito su CPU, GPU, ASIC industriale oggi, dimostrando il modello multi-algoritmo in produzione. In futuro, i dispositivi mobili, i chip AI TPU, i set-top box, i mini-ASIC USB con fattore di forma e altro ancora potranno essere messi in servizio per proteggere la rete e distribuire i calcoli.</a:t>
            </a:r>
            <a:endParaRPr lang="en-GB" sz="1100" dirty="0">
              <a:solidFill>
                <a:srgbClr val="000000"/>
              </a:solidFill>
              <a:latin typeface="Gotham HTF Book" pitchFamily="2" charset="77"/>
              <a:cs typeface="Arial" pitchFamily="34" charset="0"/>
            </a:endParaRPr>
          </a:p>
          <a:p>
            <a:pPr>
              <a:spcBef>
                <a:spcPts val="600"/>
              </a:spcBef>
              <a:spcAft>
                <a:spcPts val="600"/>
              </a:spcAft>
            </a:pPr>
            <a:r>
              <a:rPr lang="en-GB" sz="1100" dirty="0">
                <a:solidFill>
                  <a:srgbClr val="000000"/>
                </a:solidFill>
                <a:latin typeface="Gotham HTF Book" pitchFamily="2" charset="77"/>
                <a:cs typeface="Arial" pitchFamily="34" charset="0"/>
              </a:rPr>
              <a:t/>
            </a:r>
            <a:br>
              <a:rPr lang="en-GB" sz="1100" dirty="0">
                <a:solidFill>
                  <a:srgbClr val="000000"/>
                </a:solidFill>
                <a:latin typeface="Gotham HTF Book" pitchFamily="2" charset="77"/>
                <a:cs typeface="Arial" pitchFamily="34" charset="0"/>
              </a:rPr>
            </a:br>
            <a:endParaRPr lang="en-GB" sz="1100" dirty="0">
              <a:solidFill>
                <a:srgbClr val="000000"/>
              </a:solidFill>
              <a:latin typeface="Gotham HTF Book" pitchFamily="2" charset="77"/>
              <a:cs typeface="Arial" pitchFamily="34" charset="0"/>
            </a:endParaRPr>
          </a:p>
        </p:txBody>
      </p:sp>
      <p:sp>
        <p:nvSpPr>
          <p:cNvPr id="5" name="Footer Placeholder 4">
            <a:extLst>
              <a:ext uri="{FF2B5EF4-FFF2-40B4-BE49-F238E27FC236}">
                <a16:creationId xmlns:a16="http://schemas.microsoft.com/office/drawing/2014/main" id="{A4CF2457-A1BF-4D47-A5CB-CE9D053FFD47}"/>
              </a:ext>
            </a:extLst>
          </p:cNvPr>
          <p:cNvSpPr>
            <a:spLocks noGrp="1"/>
          </p:cNvSpPr>
          <p:nvPr>
            <p:ph type="ftr" sz="quarter" idx="11"/>
          </p:nvPr>
        </p:nvSpPr>
        <p:spPr/>
        <p:txBody>
          <a:bodyPr/>
          <a:lstStyle/>
          <a:p>
            <a:r>
              <a:rPr lang="en-US" dirty="0" smtClean="0"/>
              <a:t>Un’</a:t>
            </a:r>
            <a:r>
              <a:rPr lang="en-US" dirty="0" smtClean="0"/>
              <a:t>introduzione </a:t>
            </a:r>
            <a:r>
              <a:rPr lang="en-US" dirty="0"/>
              <a:t>a</a:t>
            </a:r>
            <a:r>
              <a:rPr lang="en-US" dirty="0" smtClean="0"/>
              <a:t> </a:t>
            </a:r>
            <a:r>
              <a:rPr lang="en-US" dirty="0"/>
              <a:t>ECR</a:t>
            </a:r>
          </a:p>
        </p:txBody>
      </p:sp>
      <p:sp>
        <p:nvSpPr>
          <p:cNvPr id="6" name="Slide Number Placeholder 5">
            <a:extLst>
              <a:ext uri="{FF2B5EF4-FFF2-40B4-BE49-F238E27FC236}">
                <a16:creationId xmlns:a16="http://schemas.microsoft.com/office/drawing/2014/main" id="{2567CF2F-B00E-E84F-A8E6-3E915269450C}"/>
              </a:ext>
            </a:extLst>
          </p:cNvPr>
          <p:cNvSpPr>
            <a:spLocks noGrp="1"/>
          </p:cNvSpPr>
          <p:nvPr>
            <p:ph type="sldNum" sz="quarter" idx="12"/>
          </p:nvPr>
        </p:nvSpPr>
        <p:spPr/>
        <p:txBody>
          <a:bodyPr/>
          <a:lstStyle/>
          <a:p>
            <a:fld id="{7E260360-B404-C844-8651-31E0380F9243}" type="slidenum">
              <a:rPr lang="en-US" smtClean="0"/>
              <a:t>10</a:t>
            </a:fld>
            <a:endParaRPr lang="en-US"/>
          </a:p>
        </p:txBody>
      </p:sp>
      <p:sp>
        <p:nvSpPr>
          <p:cNvPr id="26" name="Oval 25">
            <a:extLst>
              <a:ext uri="{FF2B5EF4-FFF2-40B4-BE49-F238E27FC236}">
                <a16:creationId xmlns:a16="http://schemas.microsoft.com/office/drawing/2014/main" id="{5875438C-AE9D-4E4A-B8F9-4EF67AA25B26}"/>
              </a:ext>
            </a:extLst>
          </p:cNvPr>
          <p:cNvSpPr/>
          <p:nvPr/>
        </p:nvSpPr>
        <p:spPr>
          <a:xfrm>
            <a:off x="1889181" y="6385037"/>
            <a:ext cx="1827102" cy="1827102"/>
          </a:xfrm>
          <a:prstGeom prst="ellipse">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9D39E3F2-5490-F14C-BD3B-22BC86FDD617}"/>
              </a:ext>
            </a:extLst>
          </p:cNvPr>
          <p:cNvSpPr/>
          <p:nvPr/>
        </p:nvSpPr>
        <p:spPr>
          <a:xfrm>
            <a:off x="962632" y="8136584"/>
            <a:ext cx="77348" cy="773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8416B2D3-4BCA-8044-A6AA-DCE3187ED417}"/>
              </a:ext>
            </a:extLst>
          </p:cNvPr>
          <p:cNvSpPr/>
          <p:nvPr/>
        </p:nvSpPr>
        <p:spPr>
          <a:xfrm>
            <a:off x="2563486" y="7736866"/>
            <a:ext cx="478493" cy="478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2306D8DB-2DD6-9347-A3B6-8649106CA31B}"/>
              </a:ext>
            </a:extLst>
          </p:cNvPr>
          <p:cNvSpPr/>
          <p:nvPr/>
        </p:nvSpPr>
        <p:spPr>
          <a:xfrm>
            <a:off x="5166639" y="7494003"/>
            <a:ext cx="730440" cy="7304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58AD49CC-58B9-CC44-A3D9-92AA955B8489}"/>
              </a:ext>
            </a:extLst>
          </p:cNvPr>
          <p:cNvSpPr txBox="1"/>
          <p:nvPr/>
        </p:nvSpPr>
        <p:spPr>
          <a:xfrm>
            <a:off x="743514" y="6907354"/>
            <a:ext cx="519404" cy="663971"/>
          </a:xfrm>
          <a:prstGeom prst="rect">
            <a:avLst/>
          </a:prstGeom>
          <a:noFill/>
        </p:spPr>
        <p:txBody>
          <a:bodyPr wrap="none" lIns="72000" rIns="72000" rtlCol="0">
            <a:noAutofit/>
          </a:bodyPr>
          <a:lstStyle/>
          <a:p>
            <a:pPr algn="ctr"/>
            <a:r>
              <a:rPr lang="en-US" sz="1100" b="1" dirty="0">
                <a:solidFill>
                  <a:srgbClr val="000000"/>
                </a:solidFill>
                <a:latin typeface="Gotham HTF Black" pitchFamily="2" charset="77"/>
                <a:cs typeface="Arial" pitchFamily="34" charset="0"/>
              </a:rPr>
              <a:t>EPIC</a:t>
            </a:r>
            <a:br>
              <a:rPr lang="en-US" sz="1100" b="1" dirty="0">
                <a:solidFill>
                  <a:srgbClr val="000000"/>
                </a:solidFill>
                <a:latin typeface="Gotham HTF Black" pitchFamily="2" charset="77"/>
                <a:cs typeface="Arial" pitchFamily="34" charset="0"/>
              </a:rPr>
            </a:br>
            <a:r>
              <a:rPr lang="en-US" sz="1100" b="1" dirty="0" smtClean="0">
                <a:solidFill>
                  <a:srgbClr val="000000"/>
                </a:solidFill>
                <a:latin typeface="Gotham HTF Black" pitchFamily="2" charset="77"/>
                <a:cs typeface="Arial" pitchFamily="34" charset="0"/>
              </a:rPr>
              <a:t>FILE A CATENA</a:t>
            </a:r>
            <a:r>
              <a:rPr lang="en-US" sz="1100" b="1" dirty="0" smtClean="0">
                <a:solidFill>
                  <a:srgbClr val="000000"/>
                </a:solidFill>
                <a:latin typeface="Gotham HTF Black" pitchFamily="2" charset="77"/>
                <a:cs typeface="Arial" pitchFamily="34" charset="0"/>
              </a:rPr>
              <a:t> </a:t>
            </a:r>
            <a:r>
              <a:rPr lang="en-US" sz="1100" b="1" dirty="0">
                <a:solidFill>
                  <a:srgbClr val="000000"/>
                </a:solidFill>
                <a:latin typeface="Gotham HTF Black" pitchFamily="2" charset="77"/>
                <a:cs typeface="Arial" pitchFamily="34" charset="0"/>
              </a:rPr>
              <a:t/>
            </a:r>
            <a:br>
              <a:rPr lang="en-US" sz="1100" b="1" dirty="0">
                <a:solidFill>
                  <a:srgbClr val="000000"/>
                </a:solidFill>
                <a:latin typeface="Gotham HTF Black" pitchFamily="2" charset="77"/>
                <a:cs typeface="Arial" pitchFamily="34" charset="0"/>
              </a:rPr>
            </a:br>
            <a:r>
              <a:rPr lang="en-US" sz="1100" dirty="0">
                <a:solidFill>
                  <a:srgbClr val="000000"/>
                </a:solidFill>
                <a:latin typeface="Gotham HTF Book" pitchFamily="2" charset="77"/>
                <a:cs typeface="Arial" pitchFamily="34" charset="0"/>
              </a:rPr>
              <a:t>1.6GB</a:t>
            </a:r>
          </a:p>
        </p:txBody>
      </p:sp>
      <p:sp>
        <p:nvSpPr>
          <p:cNvPr id="41" name="TextBox 40">
            <a:extLst>
              <a:ext uri="{FF2B5EF4-FFF2-40B4-BE49-F238E27FC236}">
                <a16:creationId xmlns:a16="http://schemas.microsoft.com/office/drawing/2014/main" id="{15B0BBAC-BA43-A74C-AAAB-3C605768B1BC}"/>
              </a:ext>
            </a:extLst>
          </p:cNvPr>
          <p:cNvSpPr txBox="1"/>
          <p:nvPr/>
        </p:nvSpPr>
        <p:spPr>
          <a:xfrm>
            <a:off x="2154486" y="7060236"/>
            <a:ext cx="1301957" cy="404475"/>
          </a:xfrm>
          <a:prstGeom prst="rect">
            <a:avLst/>
          </a:prstGeom>
          <a:noFill/>
        </p:spPr>
        <p:txBody>
          <a:bodyPr wrap="none" lIns="72000" rIns="72000" rtlCol="0">
            <a:noAutofit/>
          </a:bodyPr>
          <a:lstStyle/>
          <a:p>
            <a:pPr algn="ctr"/>
            <a:r>
              <a:rPr lang="en-US" sz="1100" b="1" dirty="0" smtClean="0">
                <a:solidFill>
                  <a:srgbClr val="000000"/>
                </a:solidFill>
                <a:latin typeface="Gotham HTF Black" pitchFamily="2" charset="77"/>
                <a:cs typeface="Arial" pitchFamily="34" charset="0"/>
              </a:rPr>
              <a:t>BTC FILE A CATENA</a:t>
            </a:r>
            <a:r>
              <a:rPr lang="en-US" sz="1100" b="1" dirty="0">
                <a:solidFill>
                  <a:srgbClr val="000000"/>
                </a:solidFill>
                <a:latin typeface="Gotham HTF Black" pitchFamily="2" charset="77"/>
                <a:cs typeface="Arial" pitchFamily="34" charset="0"/>
              </a:rPr>
              <a:t/>
            </a:r>
            <a:br>
              <a:rPr lang="en-US" sz="1100" b="1" dirty="0">
                <a:solidFill>
                  <a:srgbClr val="000000"/>
                </a:solidFill>
                <a:latin typeface="Gotham HTF Black" pitchFamily="2" charset="77"/>
                <a:cs typeface="Arial" pitchFamily="34" charset="0"/>
              </a:rPr>
            </a:br>
            <a:r>
              <a:rPr lang="en-US" sz="1100" dirty="0">
                <a:solidFill>
                  <a:srgbClr val="000000"/>
                </a:solidFill>
                <a:latin typeface="Gotham HTF Book" pitchFamily="2" charset="77"/>
                <a:cs typeface="Arial" pitchFamily="34" charset="0"/>
              </a:rPr>
              <a:t>300GB</a:t>
            </a:r>
          </a:p>
        </p:txBody>
      </p:sp>
      <p:sp>
        <p:nvSpPr>
          <p:cNvPr id="42" name="TextBox 41">
            <a:extLst>
              <a:ext uri="{FF2B5EF4-FFF2-40B4-BE49-F238E27FC236}">
                <a16:creationId xmlns:a16="http://schemas.microsoft.com/office/drawing/2014/main" id="{10F12CC1-D94D-1048-8456-9E2104F8D3D9}"/>
              </a:ext>
            </a:extLst>
          </p:cNvPr>
          <p:cNvSpPr txBox="1"/>
          <p:nvPr/>
        </p:nvSpPr>
        <p:spPr>
          <a:xfrm>
            <a:off x="4760334" y="6034234"/>
            <a:ext cx="1301957" cy="404475"/>
          </a:xfrm>
          <a:prstGeom prst="rect">
            <a:avLst/>
          </a:prstGeom>
          <a:noFill/>
        </p:spPr>
        <p:txBody>
          <a:bodyPr wrap="none" lIns="72000" rIns="72000" rtlCol="0">
            <a:noAutofit/>
          </a:bodyPr>
          <a:lstStyle/>
          <a:p>
            <a:pPr algn="ctr"/>
            <a:r>
              <a:rPr lang="en-US" sz="1100" b="1" dirty="0" smtClean="0">
                <a:solidFill>
                  <a:srgbClr val="000000"/>
                </a:solidFill>
                <a:latin typeface="Gotham HTF Black" pitchFamily="2" charset="77"/>
                <a:cs typeface="Arial" pitchFamily="34" charset="0"/>
              </a:rPr>
              <a:t>ETH FILE A CATENA</a:t>
            </a:r>
            <a:r>
              <a:rPr lang="en-US" sz="1100" b="1" dirty="0">
                <a:solidFill>
                  <a:srgbClr val="000000"/>
                </a:solidFill>
                <a:latin typeface="Gotham HTF Black" pitchFamily="2" charset="77"/>
                <a:cs typeface="Arial" pitchFamily="34" charset="0"/>
              </a:rPr>
              <a:t/>
            </a:r>
            <a:br>
              <a:rPr lang="en-US" sz="1100" b="1" dirty="0">
                <a:solidFill>
                  <a:srgbClr val="000000"/>
                </a:solidFill>
                <a:latin typeface="Gotham HTF Black" pitchFamily="2" charset="77"/>
                <a:cs typeface="Arial" pitchFamily="34" charset="0"/>
              </a:rPr>
            </a:br>
            <a:r>
              <a:rPr lang="en-US" sz="1100" dirty="0">
                <a:solidFill>
                  <a:srgbClr val="000000"/>
                </a:solidFill>
                <a:latin typeface="Gotham HTF Book" pitchFamily="2" charset="77"/>
                <a:cs typeface="Arial" pitchFamily="34" charset="0"/>
              </a:rPr>
              <a:t>7TB</a:t>
            </a:r>
          </a:p>
        </p:txBody>
      </p:sp>
      <p:sp>
        <p:nvSpPr>
          <p:cNvPr id="43" name="TextBox 42">
            <a:extLst>
              <a:ext uri="{FF2B5EF4-FFF2-40B4-BE49-F238E27FC236}">
                <a16:creationId xmlns:a16="http://schemas.microsoft.com/office/drawing/2014/main" id="{C3488731-BD16-334A-AB4C-B74717B160C6}"/>
              </a:ext>
            </a:extLst>
          </p:cNvPr>
          <p:cNvSpPr txBox="1"/>
          <p:nvPr/>
        </p:nvSpPr>
        <p:spPr>
          <a:xfrm>
            <a:off x="2375291" y="7836633"/>
            <a:ext cx="875964" cy="251411"/>
          </a:xfrm>
          <a:prstGeom prst="rect">
            <a:avLst/>
          </a:prstGeom>
          <a:noFill/>
        </p:spPr>
        <p:txBody>
          <a:bodyPr wrap="none" lIns="72000" rIns="72000" rtlCol="0">
            <a:noAutofit/>
          </a:bodyPr>
          <a:lstStyle/>
          <a:p>
            <a:pPr algn="ctr"/>
            <a:r>
              <a:rPr lang="en-US" sz="1100" dirty="0">
                <a:solidFill>
                  <a:schemeClr val="bg2"/>
                </a:solidFill>
                <a:latin typeface="Gotham HTF Book" pitchFamily="2" charset="77"/>
                <a:cs typeface="Arial" pitchFamily="34" charset="0"/>
              </a:rPr>
              <a:t>25GB</a:t>
            </a:r>
          </a:p>
        </p:txBody>
      </p:sp>
      <p:sp>
        <p:nvSpPr>
          <p:cNvPr id="13" name="Rectangle 12">
            <a:extLst>
              <a:ext uri="{FF2B5EF4-FFF2-40B4-BE49-F238E27FC236}">
                <a16:creationId xmlns:a16="http://schemas.microsoft.com/office/drawing/2014/main" id="{CCF1E10C-3B18-EB49-B4BF-1FF80AA35426}"/>
              </a:ext>
            </a:extLst>
          </p:cNvPr>
          <p:cNvSpPr/>
          <p:nvPr/>
        </p:nvSpPr>
        <p:spPr>
          <a:xfrm>
            <a:off x="2956845" y="7776078"/>
            <a:ext cx="2520524" cy="397032"/>
          </a:xfrm>
          <a:prstGeom prst="rect">
            <a:avLst/>
          </a:prstGeom>
        </p:spPr>
        <p:txBody>
          <a:bodyPr wrap="square">
            <a:spAutoFit/>
          </a:bodyPr>
          <a:lstStyle/>
          <a:p>
            <a:pPr algn="ctr">
              <a:lnSpc>
                <a:spcPct val="90000"/>
              </a:lnSpc>
            </a:pPr>
            <a:r>
              <a:rPr lang="en-US" sz="1100" dirty="0">
                <a:solidFill>
                  <a:srgbClr val="000000"/>
                </a:solidFill>
                <a:latin typeface="Gotham HTF Book" pitchFamily="2" charset="77"/>
                <a:cs typeface="Arial" pitchFamily="34" charset="0"/>
              </a:rPr>
              <a:t>EPIC </a:t>
            </a:r>
            <a:r>
              <a:rPr lang="en-US" sz="1100" dirty="0" smtClean="0">
                <a:solidFill>
                  <a:srgbClr val="000000"/>
                </a:solidFill>
                <a:latin typeface="Gotham HTF Book" pitchFamily="2" charset="77"/>
                <a:cs typeface="Arial" pitchFamily="34" charset="0"/>
              </a:rPr>
              <a:t>con</a:t>
            </a:r>
            <a:r>
              <a:rPr lang="en-US" sz="1100" dirty="0">
                <a:solidFill>
                  <a:srgbClr val="000000"/>
                </a:solidFill>
                <a:latin typeface="Gotham HTF Book" pitchFamily="2" charset="77"/>
                <a:cs typeface="Arial" pitchFamily="34" charset="0"/>
              </a:rPr>
              <a:t/>
            </a:r>
            <a:br>
              <a:rPr lang="en-US" sz="1100" dirty="0">
                <a:solidFill>
                  <a:srgbClr val="000000"/>
                </a:solidFill>
                <a:latin typeface="Gotham HTF Book" pitchFamily="2" charset="77"/>
                <a:cs typeface="Arial" pitchFamily="34" charset="0"/>
              </a:rPr>
            </a:br>
            <a:r>
              <a:rPr lang="en-US" sz="1100" dirty="0" smtClean="0">
                <a:solidFill>
                  <a:srgbClr val="000000"/>
                </a:solidFill>
                <a:latin typeface="Gotham HTF Book" pitchFamily="2" charset="77"/>
                <a:cs typeface="Arial" pitchFamily="34" charset="0"/>
              </a:rPr>
              <a:t>produzione equivalente</a:t>
            </a:r>
            <a:endParaRPr lang="en-US" sz="1100" dirty="0">
              <a:latin typeface="Gotham HTF Book" pitchFamily="2" charset="77"/>
            </a:endParaRPr>
          </a:p>
        </p:txBody>
      </p:sp>
      <p:sp>
        <p:nvSpPr>
          <p:cNvPr id="44" name="TextBox 43">
            <a:extLst>
              <a:ext uri="{FF2B5EF4-FFF2-40B4-BE49-F238E27FC236}">
                <a16:creationId xmlns:a16="http://schemas.microsoft.com/office/drawing/2014/main" id="{A976AF37-880A-FC43-B512-2AFBEEDBFC4D}"/>
              </a:ext>
            </a:extLst>
          </p:cNvPr>
          <p:cNvSpPr txBox="1"/>
          <p:nvPr/>
        </p:nvSpPr>
        <p:spPr>
          <a:xfrm>
            <a:off x="5093877" y="7720441"/>
            <a:ext cx="875964" cy="251411"/>
          </a:xfrm>
          <a:prstGeom prst="rect">
            <a:avLst/>
          </a:prstGeom>
          <a:noFill/>
        </p:spPr>
        <p:txBody>
          <a:bodyPr wrap="none" lIns="72000" rIns="72000" rtlCol="0">
            <a:noAutofit/>
          </a:bodyPr>
          <a:lstStyle/>
          <a:p>
            <a:pPr algn="ctr"/>
            <a:r>
              <a:rPr lang="en-US" sz="1100" dirty="0">
                <a:solidFill>
                  <a:schemeClr val="bg2"/>
                </a:solidFill>
                <a:latin typeface="Gotham HTF Book" pitchFamily="2" charset="77"/>
                <a:cs typeface="Arial" pitchFamily="34" charset="0"/>
              </a:rPr>
              <a:t>50GB</a:t>
            </a:r>
          </a:p>
        </p:txBody>
      </p:sp>
      <p:cxnSp>
        <p:nvCxnSpPr>
          <p:cNvPr id="16" name="Straight Arrow Connector 15">
            <a:extLst>
              <a:ext uri="{FF2B5EF4-FFF2-40B4-BE49-F238E27FC236}">
                <a16:creationId xmlns:a16="http://schemas.microsoft.com/office/drawing/2014/main" id="{830CEAE1-9F88-B743-A4F0-D60CDF2F41B9}"/>
              </a:ext>
            </a:extLst>
          </p:cNvPr>
          <p:cNvCxnSpPr>
            <a:cxnSpLocks/>
          </p:cNvCxnSpPr>
          <p:nvPr/>
        </p:nvCxnSpPr>
        <p:spPr>
          <a:xfrm>
            <a:off x="4630057" y="7910286"/>
            <a:ext cx="522068" cy="0"/>
          </a:xfrm>
          <a:prstGeom prst="straightConnector1">
            <a:avLst/>
          </a:prstGeom>
          <a:ln w="22225" cap="rnd">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DC233C3-1D39-B741-B3C3-7EF12799FA3F}"/>
              </a:ext>
            </a:extLst>
          </p:cNvPr>
          <p:cNvCxnSpPr>
            <a:cxnSpLocks/>
          </p:cNvCxnSpPr>
          <p:nvPr/>
        </p:nvCxnSpPr>
        <p:spPr>
          <a:xfrm flipH="1">
            <a:off x="3027465" y="7910286"/>
            <a:ext cx="789346" cy="0"/>
          </a:xfrm>
          <a:prstGeom prst="straightConnector1">
            <a:avLst/>
          </a:prstGeom>
          <a:ln w="22225" cap="rnd">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642E1206-F223-B842-984B-9F73A5FC3899}"/>
              </a:ext>
            </a:extLst>
          </p:cNvPr>
          <p:cNvCxnSpPr>
            <a:cxnSpLocks/>
            <a:endCxn id="38" idx="0"/>
          </p:cNvCxnSpPr>
          <p:nvPr/>
        </p:nvCxnSpPr>
        <p:spPr>
          <a:xfrm>
            <a:off x="1000462" y="7654045"/>
            <a:ext cx="844" cy="482539"/>
          </a:xfrm>
          <a:prstGeom prst="straightConnector1">
            <a:avLst/>
          </a:prstGeom>
          <a:ln w="22225" cap="rnd">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4216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08D37D38-DE4E-EF4B-8A5F-7AA49E1BEC01}"/>
              </a:ext>
            </a:extLst>
          </p:cNvPr>
          <p:cNvSpPr txBox="1"/>
          <p:nvPr/>
        </p:nvSpPr>
        <p:spPr bwMode="auto">
          <a:xfrm>
            <a:off x="2033656" y="1526212"/>
            <a:ext cx="3043680" cy="3057015"/>
          </a:xfrm>
          <a:prstGeom prst="rect">
            <a:avLst/>
          </a:prstGeom>
          <a:noFill/>
          <a:ln w="9525">
            <a:noFill/>
            <a:miter lim="800000"/>
            <a:headEnd/>
            <a:tailEnd/>
          </a:ln>
        </p:spPr>
        <p:txBody>
          <a:bodyPr wrap="square" rtlCol="0" anchor="t" anchorCtr="0">
            <a:prstTxWarp prst="textArchUp">
              <a:avLst>
                <a:gd name="adj" fmla="val 10799999"/>
              </a:avLst>
            </a:prstTxWarp>
            <a:spAutoFit/>
          </a:bodyPr>
          <a:lstStyle>
            <a:defPPr>
              <a:defRPr lang="en-US"/>
            </a:defPPr>
            <a:lvl1pPr fontAlgn="b">
              <a:spcAft>
                <a:spcPts val="169"/>
              </a:spcAft>
              <a:defRPr sz="1600">
                <a:solidFill>
                  <a:schemeClr val="bg1"/>
                </a:solidFill>
                <a:latin typeface="Gotham HTF Book" pitchFamily="2" charset="77"/>
                <a:cs typeface="Arial" pitchFamily="34" charset="0"/>
              </a:defRPr>
            </a:lvl1pPr>
          </a:lstStyle>
          <a:p>
            <a:pPr algn="ctr"/>
            <a:r>
              <a:rPr lang="en-US" sz="700" dirty="0">
                <a:solidFill>
                  <a:schemeClr val="tx2"/>
                </a:solidFill>
              </a:rPr>
              <a:t>Pays stability fee to</a:t>
            </a:r>
          </a:p>
        </p:txBody>
      </p:sp>
      <p:sp>
        <p:nvSpPr>
          <p:cNvPr id="27" name="TextBox 26">
            <a:extLst>
              <a:ext uri="{FF2B5EF4-FFF2-40B4-BE49-F238E27FC236}">
                <a16:creationId xmlns:a16="http://schemas.microsoft.com/office/drawing/2014/main" id="{FE43EF75-AFC6-864F-A7B0-7C4EFC5A9574}"/>
              </a:ext>
            </a:extLst>
          </p:cNvPr>
          <p:cNvSpPr txBox="1"/>
          <p:nvPr/>
        </p:nvSpPr>
        <p:spPr bwMode="auto">
          <a:xfrm rot="18000000">
            <a:off x="2133321" y="1573183"/>
            <a:ext cx="2864528" cy="2925108"/>
          </a:xfrm>
          <a:prstGeom prst="rect">
            <a:avLst/>
          </a:prstGeom>
          <a:noFill/>
          <a:ln w="9525">
            <a:noFill/>
            <a:miter lim="800000"/>
            <a:headEnd/>
            <a:tailEnd/>
          </a:ln>
        </p:spPr>
        <p:txBody>
          <a:bodyPr wrap="square" rtlCol="0" anchor="t" anchorCtr="0">
            <a:prstTxWarp prst="textArchDown">
              <a:avLst/>
            </a:prstTxWarp>
            <a:spAutoFit/>
          </a:bodyPr>
          <a:lstStyle>
            <a:defPPr>
              <a:defRPr lang="en-US"/>
            </a:defPPr>
            <a:lvl1pPr fontAlgn="b">
              <a:spcAft>
                <a:spcPts val="169"/>
              </a:spcAft>
              <a:defRPr sz="1600">
                <a:solidFill>
                  <a:schemeClr val="bg1"/>
                </a:solidFill>
                <a:latin typeface="Gotham HTF Book" pitchFamily="2" charset="77"/>
                <a:cs typeface="Arial" pitchFamily="34" charset="0"/>
              </a:defRPr>
            </a:lvl1pPr>
          </a:lstStyle>
          <a:p>
            <a:pPr algn="ctr"/>
            <a:r>
              <a:rPr lang="en-US" sz="700" dirty="0">
                <a:solidFill>
                  <a:schemeClr val="tx2"/>
                </a:solidFill>
              </a:rPr>
              <a:t>Increases utility for</a:t>
            </a:r>
          </a:p>
        </p:txBody>
      </p:sp>
      <p:sp>
        <p:nvSpPr>
          <p:cNvPr id="28" name="TextBox 27">
            <a:extLst>
              <a:ext uri="{FF2B5EF4-FFF2-40B4-BE49-F238E27FC236}">
                <a16:creationId xmlns:a16="http://schemas.microsoft.com/office/drawing/2014/main" id="{EDE6BBDC-BD56-E647-BA2F-A89DD8A3AC79}"/>
              </a:ext>
            </a:extLst>
          </p:cNvPr>
          <p:cNvSpPr txBox="1"/>
          <p:nvPr/>
        </p:nvSpPr>
        <p:spPr bwMode="auto">
          <a:xfrm rot="18000000">
            <a:off x="2269721" y="1731928"/>
            <a:ext cx="2555545" cy="2566009"/>
          </a:xfrm>
          <a:prstGeom prst="rect">
            <a:avLst/>
          </a:prstGeom>
          <a:noFill/>
          <a:ln w="9525">
            <a:noFill/>
            <a:miter lim="800000"/>
            <a:headEnd/>
            <a:tailEnd/>
          </a:ln>
        </p:spPr>
        <p:txBody>
          <a:bodyPr wrap="square" rtlCol="0" anchor="t" anchorCtr="0">
            <a:prstTxWarp prst="textArchDown">
              <a:avLst/>
            </a:prstTxWarp>
            <a:spAutoFit/>
          </a:bodyPr>
          <a:lstStyle>
            <a:defPPr>
              <a:defRPr lang="en-US"/>
            </a:defPPr>
            <a:lvl1pPr fontAlgn="b">
              <a:spcAft>
                <a:spcPts val="169"/>
              </a:spcAft>
              <a:defRPr sz="1600">
                <a:solidFill>
                  <a:schemeClr val="bg1"/>
                </a:solidFill>
                <a:latin typeface="Gotham HTF Book" pitchFamily="2" charset="77"/>
                <a:cs typeface="Arial" pitchFamily="34" charset="0"/>
              </a:defRPr>
            </a:lvl1pPr>
          </a:lstStyle>
          <a:p>
            <a:pPr algn="ctr"/>
            <a:r>
              <a:rPr lang="en-US" sz="700" dirty="0">
                <a:solidFill>
                  <a:schemeClr val="tx2"/>
                </a:solidFill>
              </a:rPr>
              <a:t>Provides base layer security to</a:t>
            </a:r>
          </a:p>
        </p:txBody>
      </p:sp>
      <p:sp>
        <p:nvSpPr>
          <p:cNvPr id="29" name="TextBox 28">
            <a:extLst>
              <a:ext uri="{FF2B5EF4-FFF2-40B4-BE49-F238E27FC236}">
                <a16:creationId xmlns:a16="http://schemas.microsoft.com/office/drawing/2014/main" id="{094014A3-E615-A146-9C62-C53D33D68CE8}"/>
              </a:ext>
            </a:extLst>
          </p:cNvPr>
          <p:cNvSpPr txBox="1"/>
          <p:nvPr/>
        </p:nvSpPr>
        <p:spPr bwMode="auto">
          <a:xfrm rot="3566872">
            <a:off x="2086671" y="1584064"/>
            <a:ext cx="2864528" cy="2925108"/>
          </a:xfrm>
          <a:prstGeom prst="rect">
            <a:avLst/>
          </a:prstGeom>
          <a:noFill/>
          <a:ln w="9525">
            <a:noFill/>
            <a:miter lim="800000"/>
            <a:headEnd/>
            <a:tailEnd/>
          </a:ln>
        </p:spPr>
        <p:txBody>
          <a:bodyPr wrap="square" rtlCol="0" anchor="t" anchorCtr="0">
            <a:prstTxWarp prst="textArchDown">
              <a:avLst/>
            </a:prstTxWarp>
            <a:spAutoFit/>
          </a:bodyPr>
          <a:lstStyle>
            <a:defPPr>
              <a:defRPr lang="en-US"/>
            </a:defPPr>
            <a:lvl1pPr fontAlgn="b">
              <a:spcAft>
                <a:spcPts val="169"/>
              </a:spcAft>
              <a:defRPr sz="1600">
                <a:solidFill>
                  <a:schemeClr val="bg1"/>
                </a:solidFill>
                <a:latin typeface="Gotham HTF Book" pitchFamily="2" charset="77"/>
                <a:cs typeface="Arial" pitchFamily="34" charset="0"/>
              </a:defRPr>
            </a:lvl1pPr>
          </a:lstStyle>
          <a:p>
            <a:pPr algn="ctr"/>
            <a:r>
              <a:rPr lang="en-US" sz="700" dirty="0">
                <a:solidFill>
                  <a:schemeClr val="tx2"/>
                </a:solidFill>
              </a:rPr>
              <a:t>Collateralizes</a:t>
            </a:r>
          </a:p>
        </p:txBody>
      </p:sp>
      <p:sp>
        <p:nvSpPr>
          <p:cNvPr id="34" name="TextBox 33">
            <a:extLst>
              <a:ext uri="{FF2B5EF4-FFF2-40B4-BE49-F238E27FC236}">
                <a16:creationId xmlns:a16="http://schemas.microsoft.com/office/drawing/2014/main" id="{BC426A23-2BC4-4C4E-8BEE-2FF6CBD88011}"/>
              </a:ext>
            </a:extLst>
          </p:cNvPr>
          <p:cNvSpPr txBox="1"/>
          <p:nvPr/>
        </p:nvSpPr>
        <p:spPr bwMode="auto">
          <a:xfrm rot="3566872">
            <a:off x="2268177" y="1727061"/>
            <a:ext cx="2555545" cy="2566009"/>
          </a:xfrm>
          <a:prstGeom prst="rect">
            <a:avLst/>
          </a:prstGeom>
          <a:noFill/>
          <a:ln w="9525">
            <a:noFill/>
            <a:miter lim="800000"/>
            <a:headEnd/>
            <a:tailEnd/>
          </a:ln>
        </p:spPr>
        <p:txBody>
          <a:bodyPr wrap="square" rtlCol="0" anchor="t" anchorCtr="0">
            <a:prstTxWarp prst="textArchDown">
              <a:avLst/>
            </a:prstTxWarp>
            <a:spAutoFit/>
          </a:bodyPr>
          <a:lstStyle>
            <a:defPPr>
              <a:defRPr lang="en-US"/>
            </a:defPPr>
            <a:lvl1pPr fontAlgn="b">
              <a:spcAft>
                <a:spcPts val="169"/>
              </a:spcAft>
              <a:defRPr sz="1600">
                <a:solidFill>
                  <a:schemeClr val="bg1"/>
                </a:solidFill>
                <a:latin typeface="Gotham HTF Book" pitchFamily="2" charset="77"/>
                <a:cs typeface="Arial" pitchFamily="34" charset="0"/>
              </a:defRPr>
            </a:lvl1pPr>
          </a:lstStyle>
          <a:p>
            <a:pPr algn="ctr"/>
            <a:r>
              <a:rPr lang="en-US" sz="700" dirty="0">
                <a:solidFill>
                  <a:schemeClr val="tx2"/>
                </a:solidFill>
              </a:rPr>
              <a:t>Extends utility of…</a:t>
            </a:r>
          </a:p>
        </p:txBody>
      </p:sp>
      <p:sp>
        <p:nvSpPr>
          <p:cNvPr id="2" name="TextBox 1">
            <a:extLst>
              <a:ext uri="{FF2B5EF4-FFF2-40B4-BE49-F238E27FC236}">
                <a16:creationId xmlns:a16="http://schemas.microsoft.com/office/drawing/2014/main" id="{4DD16277-94DD-9643-BA67-B2829922DFC3}"/>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bg1"/>
                </a:solidFill>
                <a:latin typeface="Gotham HTF Book" pitchFamily="2" charset="77"/>
              </a:rPr>
              <a:t>Il Token</a:t>
            </a:r>
            <a:r>
              <a:rPr lang="en-US" sz="1400" dirty="0" smtClean="0">
                <a:solidFill>
                  <a:schemeClr val="bg1"/>
                </a:solidFill>
                <a:latin typeface="Gotham HTF Book" pitchFamily="2" charset="77"/>
              </a:rPr>
              <a:t> ECR</a:t>
            </a:r>
            <a:endParaRPr lang="en-US" sz="1400" dirty="0">
              <a:solidFill>
                <a:schemeClr val="bg1"/>
              </a:solidFill>
              <a:latin typeface="Gotham HTF Book" pitchFamily="2" charset="77"/>
            </a:endParaRPr>
          </a:p>
        </p:txBody>
      </p:sp>
      <p:sp>
        <p:nvSpPr>
          <p:cNvPr id="3" name="TextBox 2">
            <a:extLst>
              <a:ext uri="{FF2B5EF4-FFF2-40B4-BE49-F238E27FC236}">
                <a16:creationId xmlns:a16="http://schemas.microsoft.com/office/drawing/2014/main" id="{4D1EA4AE-FD24-924A-B3FE-C0F76210EC39}"/>
              </a:ext>
            </a:extLst>
          </p:cNvPr>
          <p:cNvSpPr txBox="1"/>
          <p:nvPr/>
        </p:nvSpPr>
        <p:spPr>
          <a:xfrm>
            <a:off x="657225" y="741496"/>
            <a:ext cx="5543550" cy="663971"/>
          </a:xfrm>
          <a:prstGeom prst="rect">
            <a:avLst/>
          </a:prstGeom>
          <a:noFill/>
        </p:spPr>
        <p:txBody>
          <a:bodyPr wrap="square" lIns="0" rtlCol="0">
            <a:noAutofit/>
          </a:bodyPr>
          <a:lstStyle/>
          <a:p>
            <a:pPr algn="ctr">
              <a:lnSpc>
                <a:spcPct val="90000"/>
              </a:lnSpc>
            </a:pPr>
            <a:r>
              <a:rPr lang="en-US" sz="2000" b="1" dirty="0" smtClean="0">
                <a:solidFill>
                  <a:srgbClr val="000000"/>
                </a:solidFill>
                <a:latin typeface="Gotham HTF Black" pitchFamily="2" charset="77"/>
              </a:rPr>
              <a:t>Come</a:t>
            </a:r>
            <a:r>
              <a:rPr lang="en-US" sz="2000" b="1" dirty="0" smtClean="0">
                <a:solidFill>
                  <a:srgbClr val="000000"/>
                </a:solidFill>
                <a:latin typeface="Gotham HTF Black" pitchFamily="2" charset="77"/>
              </a:rPr>
              <a:t> </a:t>
            </a:r>
            <a:r>
              <a:rPr lang="en-US" sz="2000" b="1" dirty="0">
                <a:solidFill>
                  <a:srgbClr val="000000"/>
                </a:solidFill>
                <a:latin typeface="Gotham HTF Black" pitchFamily="2" charset="77"/>
              </a:rPr>
              <a:t>ECR </a:t>
            </a:r>
            <a:r>
              <a:rPr lang="en-US" sz="2000" b="1" dirty="0" smtClean="0">
                <a:solidFill>
                  <a:srgbClr val="000000"/>
                </a:solidFill>
                <a:latin typeface="Gotham HTF Black" pitchFamily="2" charset="77"/>
              </a:rPr>
              <a:t>interagisce con </a:t>
            </a:r>
            <a:r>
              <a:rPr lang="en-US" sz="2000" b="1" dirty="0">
                <a:solidFill>
                  <a:srgbClr val="000000"/>
                </a:solidFill>
                <a:latin typeface="Gotham HTF Black" pitchFamily="2" charset="77"/>
              </a:rPr>
              <a:t>EPIC &amp; EUSD </a:t>
            </a:r>
          </a:p>
        </p:txBody>
      </p:sp>
      <p:sp>
        <p:nvSpPr>
          <p:cNvPr id="8" name="Hexagon 7">
            <a:extLst>
              <a:ext uri="{FF2B5EF4-FFF2-40B4-BE49-F238E27FC236}">
                <a16:creationId xmlns:a16="http://schemas.microsoft.com/office/drawing/2014/main" id="{71F68CA0-7390-0A44-A831-244A978629BE}"/>
              </a:ext>
            </a:extLst>
          </p:cNvPr>
          <p:cNvSpPr/>
          <p:nvPr/>
        </p:nvSpPr>
        <p:spPr>
          <a:xfrm rot="5400000">
            <a:off x="2971365" y="3584891"/>
            <a:ext cx="1131082" cy="1016250"/>
          </a:xfrm>
          <a:prstGeom prst="hexagon">
            <a:avLst>
              <a:gd name="adj" fmla="val 31779"/>
              <a:gd name="vf" fmla="val 11547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t" anchorCtr="0" forceAA="0" compatLnSpc="1">
            <a:prstTxWarp prst="textNoShape">
              <a:avLst/>
            </a:prstTxWarp>
            <a:noAutofit/>
          </a:bodyPr>
          <a:lstStyle/>
          <a:p>
            <a:pPr>
              <a:spcAft>
                <a:spcPts val="169"/>
              </a:spcAft>
            </a:pPr>
            <a:endParaRPr lang="en-US" sz="700" dirty="0">
              <a:solidFill>
                <a:schemeClr val="tx2"/>
              </a:solidFill>
            </a:endParaRPr>
          </a:p>
        </p:txBody>
      </p:sp>
      <p:sp>
        <p:nvSpPr>
          <p:cNvPr id="11" name="Hexagon 10">
            <a:extLst>
              <a:ext uri="{FF2B5EF4-FFF2-40B4-BE49-F238E27FC236}">
                <a16:creationId xmlns:a16="http://schemas.microsoft.com/office/drawing/2014/main" id="{E7E77A51-324D-4D45-AF8F-671D330F896C}"/>
              </a:ext>
            </a:extLst>
          </p:cNvPr>
          <p:cNvSpPr/>
          <p:nvPr/>
        </p:nvSpPr>
        <p:spPr>
          <a:xfrm rot="5400000">
            <a:off x="1934950" y="1961537"/>
            <a:ext cx="1131082" cy="1016250"/>
          </a:xfrm>
          <a:prstGeom prst="hexagon">
            <a:avLst>
              <a:gd name="adj" fmla="val 31779"/>
              <a:gd name="vf" fmla="val 11547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t" anchorCtr="0" forceAA="0" compatLnSpc="1">
            <a:prstTxWarp prst="textNoShape">
              <a:avLst/>
            </a:prstTxWarp>
            <a:noAutofit/>
          </a:bodyPr>
          <a:lstStyle/>
          <a:p>
            <a:pPr>
              <a:spcAft>
                <a:spcPts val="169"/>
              </a:spcAft>
            </a:pPr>
            <a:endParaRPr lang="en-US" sz="700" dirty="0">
              <a:solidFill>
                <a:schemeClr val="tx2"/>
              </a:solidFill>
            </a:endParaRPr>
          </a:p>
        </p:txBody>
      </p:sp>
      <p:sp>
        <p:nvSpPr>
          <p:cNvPr id="14" name="Hexagon 13">
            <a:extLst>
              <a:ext uri="{FF2B5EF4-FFF2-40B4-BE49-F238E27FC236}">
                <a16:creationId xmlns:a16="http://schemas.microsoft.com/office/drawing/2014/main" id="{CD9AEFF6-CA80-3D49-9DD7-8777D14DF80F}"/>
              </a:ext>
            </a:extLst>
          </p:cNvPr>
          <p:cNvSpPr/>
          <p:nvPr/>
        </p:nvSpPr>
        <p:spPr>
          <a:xfrm rot="5400000">
            <a:off x="4003670" y="1961538"/>
            <a:ext cx="1131081" cy="1016251"/>
          </a:xfrm>
          <a:prstGeom prst="hexagon">
            <a:avLst>
              <a:gd name="adj" fmla="val 31779"/>
              <a:gd name="vf" fmla="val 11547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t" anchorCtr="0" forceAA="0" compatLnSpc="1">
            <a:prstTxWarp prst="textNoShape">
              <a:avLst/>
            </a:prstTxWarp>
            <a:noAutofit/>
          </a:bodyPr>
          <a:lstStyle/>
          <a:p>
            <a:pPr>
              <a:spcAft>
                <a:spcPts val="169"/>
              </a:spcAft>
            </a:pPr>
            <a:endParaRPr lang="en-US" sz="700" dirty="0">
              <a:solidFill>
                <a:schemeClr val="tx2"/>
              </a:solidFill>
            </a:endParaRPr>
          </a:p>
        </p:txBody>
      </p:sp>
      <p:sp>
        <p:nvSpPr>
          <p:cNvPr id="19" name="Arc 18">
            <a:extLst>
              <a:ext uri="{FF2B5EF4-FFF2-40B4-BE49-F238E27FC236}">
                <a16:creationId xmlns:a16="http://schemas.microsoft.com/office/drawing/2014/main" id="{3B714C44-FFF7-E94A-8EBD-23F8B137EF5A}"/>
              </a:ext>
            </a:extLst>
          </p:cNvPr>
          <p:cNvSpPr/>
          <p:nvPr/>
        </p:nvSpPr>
        <p:spPr>
          <a:xfrm>
            <a:off x="2356674" y="1805480"/>
            <a:ext cx="2395017" cy="2395016"/>
          </a:xfrm>
          <a:prstGeom prst="arc">
            <a:avLst>
              <a:gd name="adj1" fmla="val 13808424"/>
              <a:gd name="adj2" fmla="val 18553712"/>
            </a:avLst>
          </a:prstGeom>
          <a:ln w="38100">
            <a:solidFill>
              <a:schemeClr val="bg2">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solidFill>
                <a:schemeClr val="tx2"/>
              </a:solidFill>
            </a:endParaRPr>
          </a:p>
        </p:txBody>
      </p:sp>
      <p:sp>
        <p:nvSpPr>
          <p:cNvPr id="20" name="Arc 19">
            <a:extLst>
              <a:ext uri="{FF2B5EF4-FFF2-40B4-BE49-F238E27FC236}">
                <a16:creationId xmlns:a16="http://schemas.microsoft.com/office/drawing/2014/main" id="{571F470E-3DEF-184F-9B46-F540BF7A6558}"/>
              </a:ext>
            </a:extLst>
          </p:cNvPr>
          <p:cNvSpPr/>
          <p:nvPr/>
        </p:nvSpPr>
        <p:spPr>
          <a:xfrm>
            <a:off x="2356674" y="1805480"/>
            <a:ext cx="2395017" cy="2395016"/>
          </a:xfrm>
          <a:prstGeom prst="arc">
            <a:avLst>
              <a:gd name="adj1" fmla="val 21325168"/>
              <a:gd name="adj2" fmla="val 3976325"/>
            </a:avLst>
          </a:prstGeom>
          <a:ln w="38100">
            <a:solidFill>
              <a:schemeClr val="bg2">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solidFill>
                <a:schemeClr val="tx2"/>
              </a:solidFill>
            </a:endParaRPr>
          </a:p>
        </p:txBody>
      </p:sp>
      <p:sp>
        <p:nvSpPr>
          <p:cNvPr id="21" name="Arc 20">
            <a:extLst>
              <a:ext uri="{FF2B5EF4-FFF2-40B4-BE49-F238E27FC236}">
                <a16:creationId xmlns:a16="http://schemas.microsoft.com/office/drawing/2014/main" id="{B43822A9-E5C3-AD49-B927-DC583572D8CC}"/>
              </a:ext>
            </a:extLst>
          </p:cNvPr>
          <p:cNvSpPr/>
          <p:nvPr/>
        </p:nvSpPr>
        <p:spPr>
          <a:xfrm>
            <a:off x="2356674" y="1805480"/>
            <a:ext cx="2395017" cy="2395016"/>
          </a:xfrm>
          <a:prstGeom prst="arc">
            <a:avLst>
              <a:gd name="adj1" fmla="val 6998225"/>
              <a:gd name="adj2" fmla="val 10952667"/>
            </a:avLst>
          </a:prstGeom>
          <a:ln w="38100">
            <a:solidFill>
              <a:schemeClr val="bg2">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solidFill>
                <a:schemeClr val="tx2"/>
              </a:solidFill>
            </a:endParaRPr>
          </a:p>
        </p:txBody>
      </p:sp>
      <p:sp>
        <p:nvSpPr>
          <p:cNvPr id="23" name="Arc 22">
            <a:extLst>
              <a:ext uri="{FF2B5EF4-FFF2-40B4-BE49-F238E27FC236}">
                <a16:creationId xmlns:a16="http://schemas.microsoft.com/office/drawing/2014/main" id="{D5D99D2E-1ED7-FE4E-B647-9E41958A6188}"/>
              </a:ext>
            </a:extLst>
          </p:cNvPr>
          <p:cNvSpPr/>
          <p:nvPr/>
        </p:nvSpPr>
        <p:spPr>
          <a:xfrm flipH="1">
            <a:off x="2126109" y="1587915"/>
            <a:ext cx="2829743" cy="2829742"/>
          </a:xfrm>
          <a:prstGeom prst="arc">
            <a:avLst>
              <a:gd name="adj1" fmla="val 13674332"/>
              <a:gd name="adj2" fmla="val 18790288"/>
            </a:avLst>
          </a:prstGeom>
          <a:ln w="38100">
            <a:solidFill>
              <a:schemeClr val="bg2">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solidFill>
                <a:schemeClr val="tx2"/>
              </a:solidFill>
            </a:endParaRPr>
          </a:p>
        </p:txBody>
      </p:sp>
      <p:sp>
        <p:nvSpPr>
          <p:cNvPr id="24" name="Arc 23">
            <a:extLst>
              <a:ext uri="{FF2B5EF4-FFF2-40B4-BE49-F238E27FC236}">
                <a16:creationId xmlns:a16="http://schemas.microsoft.com/office/drawing/2014/main" id="{58D457DB-4CCE-534B-A080-5E2E3BE9F6FF}"/>
              </a:ext>
            </a:extLst>
          </p:cNvPr>
          <p:cNvSpPr/>
          <p:nvPr/>
        </p:nvSpPr>
        <p:spPr>
          <a:xfrm flipH="1">
            <a:off x="2126109" y="1587915"/>
            <a:ext cx="2829743" cy="2829742"/>
          </a:xfrm>
          <a:prstGeom prst="arc">
            <a:avLst>
              <a:gd name="adj1" fmla="val 21140681"/>
              <a:gd name="adj2" fmla="val 4136244"/>
            </a:avLst>
          </a:prstGeom>
          <a:ln w="38100">
            <a:solidFill>
              <a:schemeClr val="bg2">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solidFill>
                <a:schemeClr val="tx2"/>
              </a:solidFill>
            </a:endParaRPr>
          </a:p>
        </p:txBody>
      </p:sp>
      <p:sp>
        <p:nvSpPr>
          <p:cNvPr id="25" name="Arc 24">
            <a:extLst>
              <a:ext uri="{FF2B5EF4-FFF2-40B4-BE49-F238E27FC236}">
                <a16:creationId xmlns:a16="http://schemas.microsoft.com/office/drawing/2014/main" id="{BEAAF94B-80AE-FA43-B3EE-3DB4E6057CF7}"/>
              </a:ext>
            </a:extLst>
          </p:cNvPr>
          <p:cNvSpPr/>
          <p:nvPr/>
        </p:nvSpPr>
        <p:spPr>
          <a:xfrm flipH="1">
            <a:off x="2126109" y="1587915"/>
            <a:ext cx="2829743" cy="2829742"/>
          </a:xfrm>
          <a:prstGeom prst="arc">
            <a:avLst>
              <a:gd name="adj1" fmla="val 6664105"/>
              <a:gd name="adj2" fmla="val 11285647"/>
            </a:avLst>
          </a:prstGeom>
          <a:ln w="38100">
            <a:solidFill>
              <a:schemeClr val="bg2">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solidFill>
                <a:schemeClr val="tx2"/>
              </a:solidFill>
            </a:endParaRPr>
          </a:p>
        </p:txBody>
      </p:sp>
      <p:sp>
        <p:nvSpPr>
          <p:cNvPr id="26" name="TextBox 25">
            <a:extLst>
              <a:ext uri="{FF2B5EF4-FFF2-40B4-BE49-F238E27FC236}">
                <a16:creationId xmlns:a16="http://schemas.microsoft.com/office/drawing/2014/main" id="{3F1B9126-0F7A-6248-9243-C684C4195F1F}"/>
              </a:ext>
            </a:extLst>
          </p:cNvPr>
          <p:cNvSpPr txBox="1"/>
          <p:nvPr/>
        </p:nvSpPr>
        <p:spPr bwMode="auto">
          <a:xfrm>
            <a:off x="2302642" y="1738988"/>
            <a:ext cx="2523743" cy="2534800"/>
          </a:xfrm>
          <a:prstGeom prst="rect">
            <a:avLst/>
          </a:prstGeom>
          <a:noFill/>
          <a:ln w="9525">
            <a:noFill/>
            <a:miter lim="800000"/>
            <a:headEnd/>
            <a:tailEnd/>
          </a:ln>
        </p:spPr>
        <p:txBody>
          <a:bodyPr wrap="square" rtlCol="0" anchor="t" anchorCtr="0">
            <a:prstTxWarp prst="textArchUp">
              <a:avLst>
                <a:gd name="adj" fmla="val 10799999"/>
              </a:avLst>
            </a:prstTxWarp>
            <a:spAutoFit/>
          </a:bodyPr>
          <a:lstStyle>
            <a:defPPr>
              <a:defRPr lang="en-US"/>
            </a:defPPr>
            <a:lvl1pPr fontAlgn="b">
              <a:spcAft>
                <a:spcPts val="169"/>
              </a:spcAft>
              <a:defRPr sz="1600">
                <a:solidFill>
                  <a:schemeClr val="bg1"/>
                </a:solidFill>
                <a:latin typeface="Gotham HTF Book" pitchFamily="2" charset="77"/>
                <a:cs typeface="Arial" pitchFamily="34" charset="0"/>
              </a:defRPr>
            </a:lvl1pPr>
          </a:lstStyle>
          <a:p>
            <a:pPr algn="ctr"/>
            <a:r>
              <a:rPr lang="en-US" sz="700" dirty="0">
                <a:solidFill>
                  <a:schemeClr val="tx2"/>
                </a:solidFill>
              </a:rPr>
              <a:t>Insures from black swan risk</a:t>
            </a:r>
          </a:p>
        </p:txBody>
      </p:sp>
      <p:sp>
        <p:nvSpPr>
          <p:cNvPr id="31" name="TextBox 30">
            <a:extLst>
              <a:ext uri="{FF2B5EF4-FFF2-40B4-BE49-F238E27FC236}">
                <a16:creationId xmlns:a16="http://schemas.microsoft.com/office/drawing/2014/main" id="{ABBFD49F-9A0E-2A4B-9C10-64E876EC9569}"/>
              </a:ext>
            </a:extLst>
          </p:cNvPr>
          <p:cNvSpPr txBox="1"/>
          <p:nvPr/>
        </p:nvSpPr>
        <p:spPr bwMode="auto">
          <a:xfrm>
            <a:off x="1703018" y="4722180"/>
            <a:ext cx="3710767" cy="430887"/>
          </a:xfrm>
          <a:prstGeom prst="rect">
            <a:avLst/>
          </a:prstGeom>
          <a:noFill/>
          <a:ln w="9525">
            <a:noFill/>
            <a:miter lim="800000"/>
            <a:headEnd/>
            <a:tailEnd/>
          </a:ln>
        </p:spPr>
        <p:txBody>
          <a:bodyPr wrap="square" rtlCol="0" anchor="t" anchorCtr="0">
            <a:spAutoFit/>
          </a:bodyPr>
          <a:lstStyle/>
          <a:p>
            <a:pPr algn="ctr" fontAlgn="b">
              <a:spcAft>
                <a:spcPts val="169"/>
              </a:spcAft>
            </a:pPr>
            <a:r>
              <a:rPr lang="en-US" sz="1100" dirty="0" smtClean="0">
                <a:solidFill>
                  <a:srgbClr val="000000"/>
                </a:solidFill>
                <a:latin typeface="Gotham HTF Book" pitchFamily="2" charset="77"/>
                <a:cs typeface="Arial" pitchFamily="34" charset="0"/>
              </a:rPr>
              <a:t>EPIC: </a:t>
            </a:r>
            <a:r>
              <a:rPr lang="it-IT" sz="1100" dirty="0" smtClean="0">
                <a:solidFill>
                  <a:srgbClr val="000000"/>
                </a:solidFill>
                <a:latin typeface="Gotham HTF Book" pitchFamily="2" charset="77"/>
                <a:cs typeface="Arial" pitchFamily="34" charset="0"/>
              </a:rPr>
              <a:t>Riserva </a:t>
            </a:r>
            <a:r>
              <a:rPr lang="it-IT" sz="1100" dirty="0">
                <a:solidFill>
                  <a:srgbClr val="000000"/>
                </a:solidFill>
                <a:latin typeface="Gotham HTF Book" pitchFamily="2" charset="77"/>
                <a:cs typeface="Arial" pitchFamily="34" charset="0"/>
              </a:rPr>
              <a:t>di valore resistente alla censura senza rischio di controparte</a:t>
            </a:r>
            <a:endParaRPr lang="en-US" sz="1100" dirty="0">
              <a:solidFill>
                <a:srgbClr val="000000"/>
              </a:solidFill>
              <a:latin typeface="Gotham HTF Book" pitchFamily="2" charset="77"/>
              <a:cs typeface="Arial" pitchFamily="34" charset="0"/>
            </a:endParaRPr>
          </a:p>
        </p:txBody>
      </p:sp>
      <p:sp>
        <p:nvSpPr>
          <p:cNvPr id="32" name="TextBox 31">
            <a:extLst>
              <a:ext uri="{FF2B5EF4-FFF2-40B4-BE49-F238E27FC236}">
                <a16:creationId xmlns:a16="http://schemas.microsoft.com/office/drawing/2014/main" id="{0B8F81EE-B592-6D42-B3B8-E6156E6DDAD0}"/>
              </a:ext>
            </a:extLst>
          </p:cNvPr>
          <p:cNvSpPr txBox="1"/>
          <p:nvPr/>
        </p:nvSpPr>
        <p:spPr bwMode="auto">
          <a:xfrm>
            <a:off x="5188263" y="2194886"/>
            <a:ext cx="1629668" cy="600164"/>
          </a:xfrm>
          <a:prstGeom prst="rect">
            <a:avLst/>
          </a:prstGeom>
          <a:noFill/>
          <a:ln w="9525">
            <a:noFill/>
            <a:miter lim="800000"/>
            <a:headEnd/>
            <a:tailEnd/>
          </a:ln>
        </p:spPr>
        <p:txBody>
          <a:bodyPr wrap="square" rtlCol="0" anchor="t" anchorCtr="0">
            <a:spAutoFit/>
          </a:bodyPr>
          <a:lstStyle/>
          <a:p>
            <a:pPr fontAlgn="b">
              <a:spcAft>
                <a:spcPts val="169"/>
              </a:spcAft>
            </a:pPr>
            <a:r>
              <a:rPr lang="en-US" sz="1100" dirty="0">
                <a:solidFill>
                  <a:srgbClr val="000000"/>
                </a:solidFill>
                <a:latin typeface="Gotham HTF Book" pitchFamily="2" charset="77"/>
                <a:cs typeface="Arial" pitchFamily="34" charset="0"/>
              </a:rPr>
              <a:t>ECR:</a:t>
            </a:r>
            <a:br>
              <a:rPr lang="en-US" sz="1100" dirty="0">
                <a:solidFill>
                  <a:srgbClr val="000000"/>
                </a:solidFill>
                <a:latin typeface="Gotham HTF Book" pitchFamily="2" charset="77"/>
                <a:cs typeface="Arial" pitchFamily="34" charset="0"/>
              </a:rPr>
            </a:br>
            <a:r>
              <a:rPr lang="en-US" sz="1100" dirty="0" smtClean="0">
                <a:solidFill>
                  <a:srgbClr val="000000"/>
                </a:solidFill>
                <a:latin typeface="Gotham HTF Book" pitchFamily="2" charset="77"/>
                <a:cs typeface="Arial" pitchFamily="34" charset="0"/>
              </a:rPr>
              <a:t>Riserva centrale algoritminca</a:t>
            </a:r>
            <a:endParaRPr lang="en-US" sz="1100" dirty="0">
              <a:solidFill>
                <a:srgbClr val="000000"/>
              </a:solidFill>
              <a:latin typeface="Gotham HTF Book" pitchFamily="2" charset="77"/>
              <a:cs typeface="Arial" pitchFamily="34" charset="0"/>
            </a:endParaRPr>
          </a:p>
        </p:txBody>
      </p:sp>
      <p:sp>
        <p:nvSpPr>
          <p:cNvPr id="33" name="TextBox 32">
            <a:extLst>
              <a:ext uri="{FF2B5EF4-FFF2-40B4-BE49-F238E27FC236}">
                <a16:creationId xmlns:a16="http://schemas.microsoft.com/office/drawing/2014/main" id="{D0EFFF74-B131-2F41-BC56-FBDD5FB12C59}"/>
              </a:ext>
            </a:extLst>
          </p:cNvPr>
          <p:cNvSpPr txBox="1"/>
          <p:nvPr/>
        </p:nvSpPr>
        <p:spPr bwMode="auto">
          <a:xfrm>
            <a:off x="234519" y="2194886"/>
            <a:ext cx="1629668" cy="600164"/>
          </a:xfrm>
          <a:prstGeom prst="rect">
            <a:avLst/>
          </a:prstGeom>
          <a:noFill/>
          <a:ln w="9525">
            <a:noFill/>
            <a:miter lim="800000"/>
            <a:headEnd/>
            <a:tailEnd/>
          </a:ln>
        </p:spPr>
        <p:txBody>
          <a:bodyPr wrap="square" rtlCol="0" anchor="t" anchorCtr="0">
            <a:spAutoFit/>
          </a:bodyPr>
          <a:lstStyle/>
          <a:p>
            <a:pPr algn="r" fontAlgn="b">
              <a:spcAft>
                <a:spcPts val="169"/>
              </a:spcAft>
            </a:pPr>
            <a:r>
              <a:rPr lang="en-US" sz="1100" dirty="0">
                <a:solidFill>
                  <a:srgbClr val="000000"/>
                </a:solidFill>
                <a:latin typeface="Gotham HTF Book" pitchFamily="2" charset="77"/>
                <a:cs typeface="Arial" pitchFamily="34" charset="0"/>
              </a:rPr>
              <a:t>EUSD</a:t>
            </a:r>
            <a:br>
              <a:rPr lang="en-US" sz="1100" dirty="0">
                <a:solidFill>
                  <a:srgbClr val="000000"/>
                </a:solidFill>
                <a:latin typeface="Gotham HTF Book" pitchFamily="2" charset="77"/>
                <a:cs typeface="Arial" pitchFamily="34" charset="0"/>
              </a:rPr>
            </a:br>
            <a:r>
              <a:rPr lang="en-US" sz="1100" dirty="0">
                <a:solidFill>
                  <a:srgbClr val="000000"/>
                </a:solidFill>
                <a:latin typeface="Gotham HTF Book" pitchFamily="2" charset="77"/>
                <a:cs typeface="Arial" pitchFamily="34" charset="0"/>
              </a:rPr>
              <a:t> </a:t>
            </a:r>
            <a:r>
              <a:rPr lang="en-US" sz="1100" dirty="0" smtClean="0">
                <a:solidFill>
                  <a:srgbClr val="000000"/>
                </a:solidFill>
                <a:latin typeface="Gotham HTF Book" pitchFamily="2" charset="77"/>
                <a:cs typeface="Arial" pitchFamily="34" charset="0"/>
              </a:rPr>
              <a:t>Moneta stabile con ancoraggio morbido</a:t>
            </a:r>
            <a:endParaRPr lang="en-US" sz="1100" dirty="0">
              <a:solidFill>
                <a:srgbClr val="000000"/>
              </a:solidFill>
              <a:latin typeface="Gotham HTF Book" pitchFamily="2" charset="77"/>
              <a:cs typeface="Arial" pitchFamily="34" charset="0"/>
            </a:endParaRPr>
          </a:p>
        </p:txBody>
      </p:sp>
      <p:pic>
        <p:nvPicPr>
          <p:cNvPr id="35" name="Picture 34" descr="Logo&#10;&#10;Description automatically generated">
            <a:extLst>
              <a:ext uri="{FF2B5EF4-FFF2-40B4-BE49-F238E27FC236}">
                <a16:creationId xmlns:a16="http://schemas.microsoft.com/office/drawing/2014/main" id="{68FAF745-C2C2-2B4B-A8E0-D857B813BD2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08607" y="3663824"/>
            <a:ext cx="842534" cy="842534"/>
          </a:xfrm>
          <a:prstGeom prst="rect">
            <a:avLst/>
          </a:prstGeom>
          <a:effectLst>
            <a:glow>
              <a:schemeClr val="accent5">
                <a:satMod val="175000"/>
                <a:alpha val="40000"/>
              </a:schemeClr>
            </a:glow>
          </a:effectLst>
        </p:spPr>
      </p:pic>
      <p:pic>
        <p:nvPicPr>
          <p:cNvPr id="36" name="Picture 35" descr="Shape, arrow&#10;&#10;Description automatically generated">
            <a:extLst>
              <a:ext uri="{FF2B5EF4-FFF2-40B4-BE49-F238E27FC236}">
                <a16:creationId xmlns:a16="http://schemas.microsoft.com/office/drawing/2014/main" id="{37115AA8-5B0A-C240-A706-2F1CCCA64B6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1983" t="10718" r="11542"/>
          <a:stretch/>
        </p:blipFill>
        <p:spPr>
          <a:xfrm>
            <a:off x="2169759" y="2109964"/>
            <a:ext cx="644332" cy="752234"/>
          </a:xfrm>
          <a:prstGeom prst="ellipse">
            <a:avLst/>
          </a:prstGeom>
        </p:spPr>
      </p:pic>
      <p:pic>
        <p:nvPicPr>
          <p:cNvPr id="37" name="Picture 36">
            <a:extLst>
              <a:ext uri="{FF2B5EF4-FFF2-40B4-BE49-F238E27FC236}">
                <a16:creationId xmlns:a16="http://schemas.microsoft.com/office/drawing/2014/main" id="{A2A7811F-7DA2-AE4F-973A-28098DA48DD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43450"/>
          <a:stretch/>
        </p:blipFill>
        <p:spPr>
          <a:xfrm>
            <a:off x="4221563" y="2268887"/>
            <a:ext cx="673140" cy="369576"/>
          </a:xfrm>
          <a:prstGeom prst="rect">
            <a:avLst/>
          </a:prstGeom>
        </p:spPr>
      </p:pic>
      <p:sp>
        <p:nvSpPr>
          <p:cNvPr id="39" name="Rectangle 38">
            <a:extLst>
              <a:ext uri="{FF2B5EF4-FFF2-40B4-BE49-F238E27FC236}">
                <a16:creationId xmlns:a16="http://schemas.microsoft.com/office/drawing/2014/main" id="{2C220C27-0B61-A540-919D-B03CF52517C2}"/>
              </a:ext>
            </a:extLst>
          </p:cNvPr>
          <p:cNvSpPr/>
          <p:nvPr/>
        </p:nvSpPr>
        <p:spPr>
          <a:xfrm>
            <a:off x="657225" y="6104633"/>
            <a:ext cx="5543550" cy="1962523"/>
          </a:xfrm>
          <a:prstGeom prst="rect">
            <a:avLst/>
          </a:prstGeom>
        </p:spPr>
        <p:txBody>
          <a:bodyPr wrap="square" numCol="2" spcCol="180000">
            <a:noAutofit/>
          </a:bodyPr>
          <a:lstStyle/>
          <a:p>
            <a:pPr>
              <a:spcBef>
                <a:spcPts val="600"/>
              </a:spcBef>
              <a:spcAft>
                <a:spcPts val="600"/>
              </a:spcAft>
            </a:pPr>
            <a:r>
              <a:rPr lang="it-IT" sz="1100" dirty="0" smtClean="0">
                <a:solidFill>
                  <a:srgbClr val="000000"/>
                </a:solidFill>
                <a:latin typeface="Gotham HTF Book" pitchFamily="2" charset="77"/>
                <a:cs typeface="Arial" pitchFamily="34" charset="0"/>
              </a:rPr>
              <a:t>Il </a:t>
            </a:r>
            <a:r>
              <a:rPr lang="it-IT" sz="1100" dirty="0">
                <a:solidFill>
                  <a:srgbClr val="000000"/>
                </a:solidFill>
                <a:latin typeface="Gotham HTF Book" pitchFamily="2" charset="77"/>
                <a:cs typeface="Arial" pitchFamily="34" charset="0"/>
              </a:rPr>
              <a:t>fondamento di questo sistema è la moneta Epic Cash lanciata come riserva di valore digitale nel 2019 con il simbolo ticker, EPIC.</a:t>
            </a:r>
          </a:p>
          <a:p>
            <a:pPr>
              <a:spcBef>
                <a:spcPts val="600"/>
              </a:spcBef>
              <a:spcAft>
                <a:spcPts val="600"/>
              </a:spcAft>
            </a:pPr>
            <a:r>
              <a:rPr lang="it-IT" sz="1100" dirty="0">
                <a:solidFill>
                  <a:srgbClr val="000000"/>
                </a:solidFill>
                <a:latin typeface="Gotham HTF Book" pitchFamily="2" charset="77"/>
                <a:cs typeface="Arial" pitchFamily="34" charset="0"/>
              </a:rPr>
              <a:t>Per utilizzare la riserva digitale di valore di EPIC effettuando transazioni nel mondo reale, il protocollo Epicenter specifica un token "stablecoin" accoppiato, chiamato EUSD.</a:t>
            </a:r>
          </a:p>
          <a:p>
            <a:pPr>
              <a:spcBef>
                <a:spcPts val="600"/>
              </a:spcBef>
              <a:spcAft>
                <a:spcPts val="600"/>
              </a:spcAft>
            </a:pPr>
            <a:r>
              <a:rPr lang="it-IT" sz="1100" dirty="0">
                <a:solidFill>
                  <a:srgbClr val="000000"/>
                </a:solidFill>
                <a:latin typeface="Gotham HTF Book" pitchFamily="2" charset="77"/>
                <a:cs typeface="Arial" pitchFamily="34" charset="0"/>
              </a:rPr>
              <a:t>Per garantire che l'EUSD mantenga il suo soft peg al dollaro USA, il protocollo Epicenter specifica inoltre un terzo token - il "token di governance" per il sistema - da scambiare sotto il ticker, ECR. Simile a EUSD, l'ECR opera sulla blockchain pubblica di </a:t>
            </a:r>
            <a:r>
              <a:rPr lang="it-IT" sz="1100" dirty="0" smtClean="0">
                <a:solidFill>
                  <a:srgbClr val="000000"/>
                </a:solidFill>
                <a:latin typeface="Gotham HTF Book" pitchFamily="2" charset="77"/>
                <a:cs typeface="Arial" pitchFamily="34" charset="0"/>
              </a:rPr>
              <a:t>Ethereum.</a:t>
            </a:r>
            <a:endParaRPr lang="en-GB" sz="1100" dirty="0">
              <a:solidFill>
                <a:srgbClr val="000000"/>
              </a:solidFill>
              <a:latin typeface="Gotham HTF Book" pitchFamily="2" charset="77"/>
              <a:cs typeface="Arial" pitchFamily="34" charset="0"/>
            </a:endParaRPr>
          </a:p>
        </p:txBody>
      </p:sp>
      <p:sp>
        <p:nvSpPr>
          <p:cNvPr id="40" name="Footer Placeholder 39">
            <a:extLst>
              <a:ext uri="{FF2B5EF4-FFF2-40B4-BE49-F238E27FC236}">
                <a16:creationId xmlns:a16="http://schemas.microsoft.com/office/drawing/2014/main" id="{1CCBE182-E112-5D45-B40D-6C73955B5C04}"/>
              </a:ext>
            </a:extLst>
          </p:cNvPr>
          <p:cNvSpPr>
            <a:spLocks noGrp="1"/>
          </p:cNvSpPr>
          <p:nvPr>
            <p:ph type="ftr" sz="quarter" idx="11"/>
          </p:nvPr>
        </p:nvSpPr>
        <p:spPr/>
        <p:txBody>
          <a:bodyPr/>
          <a:lstStyle/>
          <a:p>
            <a:r>
              <a:rPr lang="en-US" dirty="0" smtClean="0"/>
              <a:t>Un’</a:t>
            </a:r>
            <a:r>
              <a:rPr lang="en-US" dirty="0" smtClean="0"/>
              <a:t>introduzione </a:t>
            </a:r>
            <a:r>
              <a:rPr lang="en-US" dirty="0"/>
              <a:t>a</a:t>
            </a:r>
            <a:r>
              <a:rPr lang="en-US" dirty="0" smtClean="0"/>
              <a:t> </a:t>
            </a:r>
            <a:r>
              <a:rPr lang="en-US" dirty="0"/>
              <a:t>ECR</a:t>
            </a:r>
          </a:p>
        </p:txBody>
      </p:sp>
      <p:sp>
        <p:nvSpPr>
          <p:cNvPr id="41" name="Slide Number Placeholder 40">
            <a:extLst>
              <a:ext uri="{FF2B5EF4-FFF2-40B4-BE49-F238E27FC236}">
                <a16:creationId xmlns:a16="http://schemas.microsoft.com/office/drawing/2014/main" id="{F1957295-540F-5641-A93D-3FFAA03D3C5C}"/>
              </a:ext>
            </a:extLst>
          </p:cNvPr>
          <p:cNvSpPr>
            <a:spLocks noGrp="1"/>
          </p:cNvSpPr>
          <p:nvPr>
            <p:ph type="sldNum" sz="quarter" idx="12"/>
          </p:nvPr>
        </p:nvSpPr>
        <p:spPr/>
        <p:txBody>
          <a:bodyPr/>
          <a:lstStyle/>
          <a:p>
            <a:fld id="{7E260360-B404-C844-8651-31E0380F9243}" type="slidenum">
              <a:rPr lang="en-US" smtClean="0"/>
              <a:t>11</a:t>
            </a:fld>
            <a:endParaRPr lang="en-US"/>
          </a:p>
        </p:txBody>
      </p:sp>
    </p:spTree>
    <p:extLst>
      <p:ext uri="{BB962C8B-B14F-4D97-AF65-F5344CB8AC3E}">
        <p14:creationId xmlns:p14="http://schemas.microsoft.com/office/powerpoint/2010/main" val="293807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146" name="Chart 145">
            <a:extLst>
              <a:ext uri="{FF2B5EF4-FFF2-40B4-BE49-F238E27FC236}">
                <a16:creationId xmlns:a16="http://schemas.microsoft.com/office/drawing/2014/main" id="{EECAD212-A330-4F41-B246-8D52A3D43323}"/>
              </a:ext>
            </a:extLst>
          </p:cNvPr>
          <p:cNvGraphicFramePr/>
          <p:nvPr>
            <p:extLst>
              <p:ext uri="{D42A27DB-BD31-4B8C-83A1-F6EECF244321}">
                <p14:modId xmlns:p14="http://schemas.microsoft.com/office/powerpoint/2010/main" val="1968825176"/>
              </p:ext>
            </p:extLst>
          </p:nvPr>
        </p:nvGraphicFramePr>
        <p:xfrm>
          <a:off x="3381669" y="5581848"/>
          <a:ext cx="3210064" cy="2488703"/>
        </p:xfrm>
        <a:graphic>
          <a:graphicData uri="http://schemas.openxmlformats.org/drawingml/2006/chart">
            <c:chart xmlns:c="http://schemas.openxmlformats.org/drawingml/2006/chart" xmlns:r="http://schemas.openxmlformats.org/officeDocument/2006/relationships" r:id="rId2"/>
          </a:graphicData>
        </a:graphic>
      </p:graphicFrame>
      <p:sp>
        <p:nvSpPr>
          <p:cNvPr id="145" name="Rectangle 144">
            <a:extLst>
              <a:ext uri="{FF2B5EF4-FFF2-40B4-BE49-F238E27FC236}">
                <a16:creationId xmlns:a16="http://schemas.microsoft.com/office/drawing/2014/main" id="{2AC4C94D-03AE-4441-BFF0-A2273E04F481}"/>
              </a:ext>
            </a:extLst>
          </p:cNvPr>
          <p:cNvSpPr/>
          <p:nvPr/>
        </p:nvSpPr>
        <p:spPr>
          <a:xfrm>
            <a:off x="3356354" y="5516204"/>
            <a:ext cx="3132139" cy="34719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Aft>
                <a:spcPts val="300"/>
              </a:spcAft>
            </a:pPr>
            <a:r>
              <a:rPr lang="en-US" sz="1050" b="1" dirty="0" smtClean="0">
                <a:solidFill>
                  <a:srgbClr val="000000"/>
                </a:solidFill>
                <a:latin typeface="Gotham HTF Black" pitchFamily="2" charset="77"/>
              </a:rPr>
              <a:t>Beneficiari dell’inflazione del protocollo</a:t>
            </a:r>
            <a:endParaRPr lang="en-GB" sz="1050" b="1" dirty="0">
              <a:solidFill>
                <a:srgbClr val="000000"/>
              </a:solidFill>
              <a:latin typeface="Gotham HTF Black" pitchFamily="2" charset="77"/>
            </a:endParaRPr>
          </a:p>
        </p:txBody>
      </p:sp>
      <p:sp>
        <p:nvSpPr>
          <p:cNvPr id="147" name="Rectangle 146">
            <a:extLst>
              <a:ext uri="{FF2B5EF4-FFF2-40B4-BE49-F238E27FC236}">
                <a16:creationId xmlns:a16="http://schemas.microsoft.com/office/drawing/2014/main" id="{97BA1A41-536B-A947-A6FA-870D07A71A54}"/>
              </a:ext>
            </a:extLst>
          </p:cNvPr>
          <p:cNvSpPr/>
          <p:nvPr/>
        </p:nvSpPr>
        <p:spPr>
          <a:xfrm>
            <a:off x="466721" y="5516204"/>
            <a:ext cx="3132139" cy="34719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Aft>
                <a:spcPts val="300"/>
              </a:spcAft>
            </a:pPr>
            <a:r>
              <a:rPr lang="en-US" sz="1050" b="1" dirty="0" smtClean="0">
                <a:solidFill>
                  <a:srgbClr val="000000"/>
                </a:solidFill>
                <a:latin typeface="Gotham HTF Black" pitchFamily="2" charset="77"/>
              </a:rPr>
              <a:t>Beneficiari iniziali</a:t>
            </a:r>
            <a:r>
              <a:rPr lang="en-US" sz="1050" b="1" dirty="0" smtClean="0">
                <a:solidFill>
                  <a:srgbClr val="000000"/>
                </a:solidFill>
                <a:latin typeface="Gotham HTF Black" pitchFamily="2" charset="77"/>
              </a:rPr>
              <a:t> 25M</a:t>
            </a:r>
            <a:endParaRPr lang="en-GB" sz="1050" b="1" dirty="0">
              <a:solidFill>
                <a:srgbClr val="000000"/>
              </a:solidFill>
              <a:latin typeface="Gotham HTF Black" pitchFamily="2" charset="77"/>
            </a:endParaRPr>
          </a:p>
        </p:txBody>
      </p:sp>
      <p:graphicFrame>
        <p:nvGraphicFramePr>
          <p:cNvPr id="148" name="Chart 147">
            <a:extLst>
              <a:ext uri="{FF2B5EF4-FFF2-40B4-BE49-F238E27FC236}">
                <a16:creationId xmlns:a16="http://schemas.microsoft.com/office/drawing/2014/main" id="{586C5521-4800-4C4E-924A-16C7E2A33DA3}"/>
              </a:ext>
            </a:extLst>
          </p:cNvPr>
          <p:cNvGraphicFramePr/>
          <p:nvPr>
            <p:extLst>
              <p:ext uri="{D42A27DB-BD31-4B8C-83A1-F6EECF244321}">
                <p14:modId xmlns:p14="http://schemas.microsoft.com/office/powerpoint/2010/main" val="141231827"/>
              </p:ext>
            </p:extLst>
          </p:nvPr>
        </p:nvGraphicFramePr>
        <p:xfrm>
          <a:off x="363481" y="5647492"/>
          <a:ext cx="3210064" cy="2488703"/>
        </p:xfrm>
        <a:graphic>
          <a:graphicData uri="http://schemas.openxmlformats.org/drawingml/2006/chart">
            <c:chart xmlns:c="http://schemas.openxmlformats.org/drawingml/2006/chart" xmlns:r="http://schemas.openxmlformats.org/officeDocument/2006/relationships" r:id="rId3"/>
          </a:graphicData>
        </a:graphic>
      </p:graphicFrame>
      <p:sp>
        <p:nvSpPr>
          <p:cNvPr id="37" name="TextBox 36">
            <a:extLst>
              <a:ext uri="{FF2B5EF4-FFF2-40B4-BE49-F238E27FC236}">
                <a16:creationId xmlns:a16="http://schemas.microsoft.com/office/drawing/2014/main" id="{5B509939-00FE-5548-B7A5-CD3C904F3ED0}"/>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bg1"/>
                </a:solidFill>
                <a:latin typeface="Gotham HTF Book" pitchFamily="2" charset="77"/>
              </a:rPr>
              <a:t>Il Token</a:t>
            </a:r>
            <a:r>
              <a:rPr lang="en-US" sz="1400" dirty="0" smtClean="0">
                <a:solidFill>
                  <a:schemeClr val="bg1"/>
                </a:solidFill>
                <a:latin typeface="Gotham HTF Book" pitchFamily="2" charset="77"/>
              </a:rPr>
              <a:t> ECR</a:t>
            </a:r>
            <a:endParaRPr lang="en-US" sz="1400" dirty="0">
              <a:solidFill>
                <a:schemeClr val="bg1"/>
              </a:solidFill>
              <a:latin typeface="Gotham HTF Book" pitchFamily="2" charset="77"/>
            </a:endParaRPr>
          </a:p>
        </p:txBody>
      </p:sp>
      <p:sp>
        <p:nvSpPr>
          <p:cNvPr id="38" name="TextBox 37">
            <a:extLst>
              <a:ext uri="{FF2B5EF4-FFF2-40B4-BE49-F238E27FC236}">
                <a16:creationId xmlns:a16="http://schemas.microsoft.com/office/drawing/2014/main" id="{2757DEC1-38D2-6640-9F97-4CD033C2E134}"/>
              </a:ext>
            </a:extLst>
          </p:cNvPr>
          <p:cNvSpPr txBox="1"/>
          <p:nvPr/>
        </p:nvSpPr>
        <p:spPr>
          <a:xfrm>
            <a:off x="657225" y="741496"/>
            <a:ext cx="5543550" cy="663971"/>
          </a:xfrm>
          <a:prstGeom prst="rect">
            <a:avLst/>
          </a:prstGeom>
          <a:noFill/>
        </p:spPr>
        <p:txBody>
          <a:bodyPr wrap="square" lIns="0" rtlCol="0">
            <a:noAutofit/>
          </a:bodyPr>
          <a:lstStyle/>
          <a:p>
            <a:pPr algn="ctr">
              <a:lnSpc>
                <a:spcPct val="90000"/>
              </a:lnSpc>
            </a:pPr>
            <a:r>
              <a:rPr lang="en-US" sz="2000" b="1" dirty="0" err="1" smtClean="0">
                <a:solidFill>
                  <a:srgbClr val="000000"/>
                </a:solidFill>
                <a:latin typeface="Gotham HTF Black" pitchFamily="2" charset="77"/>
              </a:rPr>
              <a:t>Emissioni</a:t>
            </a:r>
            <a:r>
              <a:rPr lang="en-US" sz="2000" b="1" dirty="0" smtClean="0">
                <a:solidFill>
                  <a:srgbClr val="000000"/>
                </a:solidFill>
                <a:latin typeface="Gotham HTF Black" pitchFamily="2" charset="77"/>
              </a:rPr>
              <a:t> ECR</a:t>
            </a:r>
            <a:endParaRPr lang="en-US" sz="2000" b="1" dirty="0">
              <a:solidFill>
                <a:srgbClr val="000000"/>
              </a:solidFill>
              <a:latin typeface="Gotham HTF Black" pitchFamily="2" charset="77"/>
            </a:endParaRPr>
          </a:p>
        </p:txBody>
      </p:sp>
      <p:grpSp>
        <p:nvGrpSpPr>
          <p:cNvPr id="6" name="Group 5">
            <a:extLst>
              <a:ext uri="{FF2B5EF4-FFF2-40B4-BE49-F238E27FC236}">
                <a16:creationId xmlns:a16="http://schemas.microsoft.com/office/drawing/2014/main" id="{8858C08A-204E-2F4C-BE52-E55F4DE76CED}"/>
              </a:ext>
            </a:extLst>
          </p:cNvPr>
          <p:cNvGrpSpPr/>
          <p:nvPr/>
        </p:nvGrpSpPr>
        <p:grpSpPr>
          <a:xfrm>
            <a:off x="533178" y="1395966"/>
            <a:ext cx="5840737" cy="3426819"/>
            <a:chOff x="35408" y="1258888"/>
            <a:chExt cx="6609218" cy="3877695"/>
          </a:xfrm>
        </p:grpSpPr>
        <p:grpSp>
          <p:nvGrpSpPr>
            <p:cNvPr id="79" name="Group 78">
              <a:extLst>
                <a:ext uri="{FF2B5EF4-FFF2-40B4-BE49-F238E27FC236}">
                  <a16:creationId xmlns:a16="http://schemas.microsoft.com/office/drawing/2014/main" id="{E8371584-07C1-9E4A-8FC0-41278A97F9EE}"/>
                </a:ext>
              </a:extLst>
            </p:cNvPr>
            <p:cNvGrpSpPr/>
            <p:nvPr/>
          </p:nvGrpSpPr>
          <p:grpSpPr>
            <a:xfrm>
              <a:off x="35408" y="1258888"/>
              <a:ext cx="6466042" cy="3479564"/>
              <a:chOff x="499250" y="1198361"/>
              <a:chExt cx="6004306" cy="3479564"/>
            </a:xfrm>
          </p:grpSpPr>
          <p:grpSp>
            <p:nvGrpSpPr>
              <p:cNvPr id="63" name="Group 62">
                <a:extLst>
                  <a:ext uri="{FF2B5EF4-FFF2-40B4-BE49-F238E27FC236}">
                    <a16:creationId xmlns:a16="http://schemas.microsoft.com/office/drawing/2014/main" id="{C0F739D5-2B1B-104F-A4DF-50D5EBBF77C2}"/>
                  </a:ext>
                </a:extLst>
              </p:cNvPr>
              <p:cNvGrpSpPr/>
              <p:nvPr/>
            </p:nvGrpSpPr>
            <p:grpSpPr>
              <a:xfrm>
                <a:off x="1181818" y="1468743"/>
                <a:ext cx="5220705" cy="3087904"/>
                <a:chOff x="474895" y="2046269"/>
                <a:chExt cx="5220705" cy="3687558"/>
              </a:xfrm>
              <a:solidFill>
                <a:schemeClr val="accent2"/>
              </a:solidFill>
            </p:grpSpPr>
            <p:sp>
              <p:nvSpPr>
                <p:cNvPr id="56" name="Freeform 55">
                  <a:extLst>
                    <a:ext uri="{FF2B5EF4-FFF2-40B4-BE49-F238E27FC236}">
                      <a16:creationId xmlns:a16="http://schemas.microsoft.com/office/drawing/2014/main" id="{484C71CB-B73F-B544-9721-241D3D0D9F7A}"/>
                    </a:ext>
                  </a:extLst>
                </p:cNvPr>
                <p:cNvSpPr/>
                <p:nvPr/>
              </p:nvSpPr>
              <p:spPr>
                <a:xfrm>
                  <a:off x="474895" y="2046269"/>
                  <a:ext cx="5214070" cy="3678127"/>
                </a:xfrm>
                <a:custGeom>
                  <a:avLst/>
                  <a:gdLst>
                    <a:gd name="connsiteX0" fmla="*/ 5210827 w 5336088"/>
                    <a:gd name="connsiteY0" fmla="*/ 3657600 h 3657600"/>
                    <a:gd name="connsiteX1" fmla="*/ 0 w 5336088"/>
                    <a:gd name="connsiteY1" fmla="*/ 3657600 h 3657600"/>
                    <a:gd name="connsiteX2" fmla="*/ 563671 w 5336088"/>
                    <a:gd name="connsiteY2" fmla="*/ 3244241 h 3657600"/>
                    <a:gd name="connsiteX3" fmla="*/ 1929008 w 5336088"/>
                    <a:gd name="connsiteY3" fmla="*/ 1064712 h 3657600"/>
                    <a:gd name="connsiteX4" fmla="*/ 3757808 w 5336088"/>
                    <a:gd name="connsiteY4" fmla="*/ 75156 h 3657600"/>
                    <a:gd name="connsiteX5" fmla="*/ 5336088 w 5336088"/>
                    <a:gd name="connsiteY5" fmla="*/ 0 h 3657600"/>
                    <a:gd name="connsiteX6" fmla="*/ 5210827 w 5336088"/>
                    <a:gd name="connsiteY6" fmla="*/ 3657600 h 3657600"/>
                    <a:gd name="connsiteX0" fmla="*/ 5210827 w 5210827"/>
                    <a:gd name="connsiteY0" fmla="*/ 3682652 h 3682652"/>
                    <a:gd name="connsiteX1" fmla="*/ 0 w 5210827"/>
                    <a:gd name="connsiteY1" fmla="*/ 3682652 h 3682652"/>
                    <a:gd name="connsiteX2" fmla="*/ 563671 w 5210827"/>
                    <a:gd name="connsiteY2" fmla="*/ 3269293 h 3682652"/>
                    <a:gd name="connsiteX3" fmla="*/ 1929008 w 5210827"/>
                    <a:gd name="connsiteY3" fmla="*/ 1089764 h 3682652"/>
                    <a:gd name="connsiteX4" fmla="*/ 3757808 w 5210827"/>
                    <a:gd name="connsiteY4" fmla="*/ 100208 h 3682652"/>
                    <a:gd name="connsiteX5" fmla="*/ 5198301 w 5210827"/>
                    <a:gd name="connsiteY5" fmla="*/ 0 h 3682652"/>
                    <a:gd name="connsiteX6" fmla="*/ 5210827 w 5210827"/>
                    <a:gd name="connsiteY6" fmla="*/ 3682652 h 3682652"/>
                    <a:gd name="connsiteX0" fmla="*/ 5210827 w 5210827"/>
                    <a:gd name="connsiteY0" fmla="*/ 3962707 h 3962707"/>
                    <a:gd name="connsiteX1" fmla="*/ 0 w 5210827"/>
                    <a:gd name="connsiteY1" fmla="*/ 3962707 h 3962707"/>
                    <a:gd name="connsiteX2" fmla="*/ 563671 w 5210827"/>
                    <a:gd name="connsiteY2" fmla="*/ 3549348 h 3962707"/>
                    <a:gd name="connsiteX3" fmla="*/ 1929008 w 5210827"/>
                    <a:gd name="connsiteY3" fmla="*/ 1369819 h 3962707"/>
                    <a:gd name="connsiteX4" fmla="*/ 3757808 w 5210827"/>
                    <a:gd name="connsiteY4" fmla="*/ 380263 h 3962707"/>
                    <a:gd name="connsiteX5" fmla="*/ 5198301 w 5210827"/>
                    <a:gd name="connsiteY5" fmla="*/ 280055 h 3962707"/>
                    <a:gd name="connsiteX6" fmla="*/ 5210827 w 5210827"/>
                    <a:gd name="connsiteY6" fmla="*/ 3962707 h 3962707"/>
                    <a:gd name="connsiteX0" fmla="*/ 5210827 w 5210827"/>
                    <a:gd name="connsiteY0" fmla="*/ 3693698 h 3693698"/>
                    <a:gd name="connsiteX1" fmla="*/ 0 w 5210827"/>
                    <a:gd name="connsiteY1" fmla="*/ 3693698 h 3693698"/>
                    <a:gd name="connsiteX2" fmla="*/ 563671 w 5210827"/>
                    <a:gd name="connsiteY2" fmla="*/ 3280339 h 3693698"/>
                    <a:gd name="connsiteX3" fmla="*/ 1929008 w 5210827"/>
                    <a:gd name="connsiteY3" fmla="*/ 1100810 h 3693698"/>
                    <a:gd name="connsiteX4" fmla="*/ 3757808 w 5210827"/>
                    <a:gd name="connsiteY4" fmla="*/ 111254 h 3693698"/>
                    <a:gd name="connsiteX5" fmla="*/ 5198301 w 5210827"/>
                    <a:gd name="connsiteY5" fmla="*/ 11046 h 3693698"/>
                    <a:gd name="connsiteX6" fmla="*/ 5210827 w 5210827"/>
                    <a:gd name="connsiteY6" fmla="*/ 3693698 h 3693698"/>
                    <a:gd name="connsiteX0" fmla="*/ 5210827 w 5210827"/>
                    <a:gd name="connsiteY0" fmla="*/ 3682652 h 3682652"/>
                    <a:gd name="connsiteX1" fmla="*/ 0 w 5210827"/>
                    <a:gd name="connsiteY1" fmla="*/ 3682652 h 3682652"/>
                    <a:gd name="connsiteX2" fmla="*/ 563671 w 5210827"/>
                    <a:gd name="connsiteY2" fmla="*/ 3269293 h 3682652"/>
                    <a:gd name="connsiteX3" fmla="*/ 1929008 w 5210827"/>
                    <a:gd name="connsiteY3" fmla="*/ 1089764 h 3682652"/>
                    <a:gd name="connsiteX4" fmla="*/ 3522418 w 5210827"/>
                    <a:gd name="connsiteY4" fmla="*/ 204323 h 3682652"/>
                    <a:gd name="connsiteX5" fmla="*/ 5198301 w 5210827"/>
                    <a:gd name="connsiteY5" fmla="*/ 0 h 3682652"/>
                    <a:gd name="connsiteX6" fmla="*/ 5210827 w 5210827"/>
                    <a:gd name="connsiteY6" fmla="*/ 3682652 h 3682652"/>
                    <a:gd name="connsiteX0" fmla="*/ 5210827 w 5210827"/>
                    <a:gd name="connsiteY0" fmla="*/ 3682652 h 3682652"/>
                    <a:gd name="connsiteX1" fmla="*/ 0 w 5210827"/>
                    <a:gd name="connsiteY1" fmla="*/ 3682652 h 3682652"/>
                    <a:gd name="connsiteX2" fmla="*/ 563671 w 5210827"/>
                    <a:gd name="connsiteY2" fmla="*/ 3269293 h 3682652"/>
                    <a:gd name="connsiteX3" fmla="*/ 1929008 w 5210827"/>
                    <a:gd name="connsiteY3" fmla="*/ 1089764 h 3682652"/>
                    <a:gd name="connsiteX4" fmla="*/ 3522418 w 5210827"/>
                    <a:gd name="connsiteY4" fmla="*/ 204323 h 3682652"/>
                    <a:gd name="connsiteX5" fmla="*/ 5198301 w 5210827"/>
                    <a:gd name="connsiteY5" fmla="*/ 0 h 3682652"/>
                    <a:gd name="connsiteX6" fmla="*/ 5210827 w 5210827"/>
                    <a:gd name="connsiteY6" fmla="*/ 3682652 h 3682652"/>
                    <a:gd name="connsiteX0" fmla="*/ 5495480 w 5495480"/>
                    <a:gd name="connsiteY0" fmla="*/ 3682652 h 3682652"/>
                    <a:gd name="connsiteX1" fmla="*/ 284653 w 5495480"/>
                    <a:gd name="connsiteY1" fmla="*/ 3682652 h 3682652"/>
                    <a:gd name="connsiteX2" fmla="*/ 848324 w 5495480"/>
                    <a:gd name="connsiteY2" fmla="*/ 3269293 h 3682652"/>
                    <a:gd name="connsiteX3" fmla="*/ 2213661 w 5495480"/>
                    <a:gd name="connsiteY3" fmla="*/ 1089764 h 3682652"/>
                    <a:gd name="connsiteX4" fmla="*/ 3807071 w 5495480"/>
                    <a:gd name="connsiteY4" fmla="*/ 204323 h 3682652"/>
                    <a:gd name="connsiteX5" fmla="*/ 5482954 w 5495480"/>
                    <a:gd name="connsiteY5" fmla="*/ 0 h 3682652"/>
                    <a:gd name="connsiteX6" fmla="*/ 5495480 w 5495480"/>
                    <a:gd name="connsiteY6" fmla="*/ 3682652 h 3682652"/>
                    <a:gd name="connsiteX0" fmla="*/ 5470997 w 5470997"/>
                    <a:gd name="connsiteY0" fmla="*/ 3682652 h 3682652"/>
                    <a:gd name="connsiteX1" fmla="*/ 260170 w 5470997"/>
                    <a:gd name="connsiteY1" fmla="*/ 3682652 h 3682652"/>
                    <a:gd name="connsiteX2" fmla="*/ 977750 w 5470997"/>
                    <a:gd name="connsiteY2" fmla="*/ 3056537 h 3682652"/>
                    <a:gd name="connsiteX3" fmla="*/ 2189178 w 5470997"/>
                    <a:gd name="connsiteY3" fmla="*/ 1089764 h 3682652"/>
                    <a:gd name="connsiteX4" fmla="*/ 3782588 w 5470997"/>
                    <a:gd name="connsiteY4" fmla="*/ 204323 h 3682652"/>
                    <a:gd name="connsiteX5" fmla="*/ 5458471 w 5470997"/>
                    <a:gd name="connsiteY5" fmla="*/ 0 h 3682652"/>
                    <a:gd name="connsiteX6" fmla="*/ 5470997 w 5470997"/>
                    <a:gd name="connsiteY6" fmla="*/ 3682652 h 3682652"/>
                    <a:gd name="connsiteX0" fmla="*/ 5210827 w 5210827"/>
                    <a:gd name="connsiteY0" fmla="*/ 3682652 h 3682652"/>
                    <a:gd name="connsiteX1" fmla="*/ 0 w 5210827"/>
                    <a:gd name="connsiteY1" fmla="*/ 3682652 h 3682652"/>
                    <a:gd name="connsiteX2" fmla="*/ 717580 w 5210827"/>
                    <a:gd name="connsiteY2" fmla="*/ 3056537 h 3682652"/>
                    <a:gd name="connsiteX3" fmla="*/ 1929008 w 5210827"/>
                    <a:gd name="connsiteY3" fmla="*/ 1089764 h 3682652"/>
                    <a:gd name="connsiteX4" fmla="*/ 3522418 w 5210827"/>
                    <a:gd name="connsiteY4" fmla="*/ 204323 h 3682652"/>
                    <a:gd name="connsiteX5" fmla="*/ 5198301 w 5210827"/>
                    <a:gd name="connsiteY5" fmla="*/ 0 h 3682652"/>
                    <a:gd name="connsiteX6" fmla="*/ 5210827 w 5210827"/>
                    <a:gd name="connsiteY6" fmla="*/ 3682652 h 3682652"/>
                    <a:gd name="connsiteX0" fmla="*/ 5210827 w 5210827"/>
                    <a:gd name="connsiteY0" fmla="*/ 3682652 h 3682652"/>
                    <a:gd name="connsiteX1" fmla="*/ 0 w 5210827"/>
                    <a:gd name="connsiteY1" fmla="*/ 3682652 h 3682652"/>
                    <a:gd name="connsiteX2" fmla="*/ 717580 w 5210827"/>
                    <a:gd name="connsiteY2" fmla="*/ 3056537 h 3682652"/>
                    <a:gd name="connsiteX3" fmla="*/ 1929008 w 5210827"/>
                    <a:gd name="connsiteY3" fmla="*/ 1089764 h 3682652"/>
                    <a:gd name="connsiteX4" fmla="*/ 3522418 w 5210827"/>
                    <a:gd name="connsiteY4" fmla="*/ 204323 h 3682652"/>
                    <a:gd name="connsiteX5" fmla="*/ 5198301 w 5210827"/>
                    <a:gd name="connsiteY5" fmla="*/ 0 h 3682652"/>
                    <a:gd name="connsiteX6" fmla="*/ 5210827 w 5210827"/>
                    <a:gd name="connsiteY6" fmla="*/ 3682652 h 3682652"/>
                    <a:gd name="connsiteX0" fmla="*/ 5210827 w 5210827"/>
                    <a:gd name="connsiteY0" fmla="*/ 3682652 h 3682652"/>
                    <a:gd name="connsiteX1" fmla="*/ 0 w 5210827"/>
                    <a:gd name="connsiteY1" fmla="*/ 3682652 h 3682652"/>
                    <a:gd name="connsiteX2" fmla="*/ 921283 w 5210827"/>
                    <a:gd name="connsiteY2" fmla="*/ 2753246 h 3682652"/>
                    <a:gd name="connsiteX3" fmla="*/ 1929008 w 5210827"/>
                    <a:gd name="connsiteY3" fmla="*/ 1089764 h 3682652"/>
                    <a:gd name="connsiteX4" fmla="*/ 3522418 w 5210827"/>
                    <a:gd name="connsiteY4" fmla="*/ 204323 h 3682652"/>
                    <a:gd name="connsiteX5" fmla="*/ 5198301 w 5210827"/>
                    <a:gd name="connsiteY5" fmla="*/ 0 h 3682652"/>
                    <a:gd name="connsiteX6" fmla="*/ 5210827 w 5210827"/>
                    <a:gd name="connsiteY6" fmla="*/ 3682652 h 3682652"/>
                    <a:gd name="connsiteX0" fmla="*/ 5210827 w 5210827"/>
                    <a:gd name="connsiteY0" fmla="*/ 3682652 h 3682652"/>
                    <a:gd name="connsiteX1" fmla="*/ 0 w 5210827"/>
                    <a:gd name="connsiteY1" fmla="*/ 3682652 h 3682652"/>
                    <a:gd name="connsiteX2" fmla="*/ 921283 w 5210827"/>
                    <a:gd name="connsiteY2" fmla="*/ 2753246 h 3682652"/>
                    <a:gd name="connsiteX3" fmla="*/ 1929008 w 5210827"/>
                    <a:gd name="connsiteY3" fmla="*/ 1089764 h 3682652"/>
                    <a:gd name="connsiteX4" fmla="*/ 3522418 w 5210827"/>
                    <a:gd name="connsiteY4" fmla="*/ 204323 h 3682652"/>
                    <a:gd name="connsiteX5" fmla="*/ 5198301 w 5210827"/>
                    <a:gd name="connsiteY5" fmla="*/ 0 h 3682652"/>
                    <a:gd name="connsiteX6" fmla="*/ 5210827 w 5210827"/>
                    <a:gd name="connsiteY6" fmla="*/ 3682652 h 3682652"/>
                    <a:gd name="connsiteX0" fmla="*/ 5210827 w 5212976"/>
                    <a:gd name="connsiteY0" fmla="*/ 3678126 h 3678126"/>
                    <a:gd name="connsiteX1" fmla="*/ 0 w 5212976"/>
                    <a:gd name="connsiteY1" fmla="*/ 3678126 h 3678126"/>
                    <a:gd name="connsiteX2" fmla="*/ 921283 w 5212976"/>
                    <a:gd name="connsiteY2" fmla="*/ 2748720 h 3678126"/>
                    <a:gd name="connsiteX3" fmla="*/ 1929008 w 5212976"/>
                    <a:gd name="connsiteY3" fmla="*/ 1085238 h 3678126"/>
                    <a:gd name="connsiteX4" fmla="*/ 3522418 w 5212976"/>
                    <a:gd name="connsiteY4" fmla="*/ 199797 h 3678126"/>
                    <a:gd name="connsiteX5" fmla="*/ 5211881 w 5212976"/>
                    <a:gd name="connsiteY5" fmla="*/ 0 h 3678126"/>
                    <a:gd name="connsiteX6" fmla="*/ 5210827 w 5212976"/>
                    <a:gd name="connsiteY6" fmla="*/ 3678126 h 3678126"/>
                    <a:gd name="connsiteX0" fmla="*/ 5594991 w 5597140"/>
                    <a:gd name="connsiteY0" fmla="*/ 3678126 h 3695063"/>
                    <a:gd name="connsiteX1" fmla="*/ 384164 w 5597140"/>
                    <a:gd name="connsiteY1" fmla="*/ 3678126 h 3695063"/>
                    <a:gd name="connsiteX2" fmla="*/ 492024 w 5597140"/>
                    <a:gd name="connsiteY2" fmla="*/ 3604528 h 3695063"/>
                    <a:gd name="connsiteX3" fmla="*/ 1305447 w 5597140"/>
                    <a:gd name="connsiteY3" fmla="*/ 2748720 h 3695063"/>
                    <a:gd name="connsiteX4" fmla="*/ 2313172 w 5597140"/>
                    <a:gd name="connsiteY4" fmla="*/ 1085238 h 3695063"/>
                    <a:gd name="connsiteX5" fmla="*/ 3906582 w 5597140"/>
                    <a:gd name="connsiteY5" fmla="*/ 199797 h 3695063"/>
                    <a:gd name="connsiteX6" fmla="*/ 5596045 w 5597140"/>
                    <a:gd name="connsiteY6" fmla="*/ 0 h 3695063"/>
                    <a:gd name="connsiteX7" fmla="*/ 5594991 w 5597140"/>
                    <a:gd name="connsiteY7" fmla="*/ 3678126 h 3695063"/>
                    <a:gd name="connsiteX0" fmla="*/ 5217247 w 5219396"/>
                    <a:gd name="connsiteY0" fmla="*/ 3678126 h 3678126"/>
                    <a:gd name="connsiteX1" fmla="*/ 6420 w 5219396"/>
                    <a:gd name="connsiteY1" fmla="*/ 3678126 h 3678126"/>
                    <a:gd name="connsiteX2" fmla="*/ 114280 w 5219396"/>
                    <a:gd name="connsiteY2" fmla="*/ 3604528 h 3678126"/>
                    <a:gd name="connsiteX3" fmla="*/ 927703 w 5219396"/>
                    <a:gd name="connsiteY3" fmla="*/ 2748720 h 3678126"/>
                    <a:gd name="connsiteX4" fmla="*/ 1935428 w 5219396"/>
                    <a:gd name="connsiteY4" fmla="*/ 1085238 h 3678126"/>
                    <a:gd name="connsiteX5" fmla="*/ 3528838 w 5219396"/>
                    <a:gd name="connsiteY5" fmla="*/ 199797 h 3678126"/>
                    <a:gd name="connsiteX6" fmla="*/ 5218301 w 5219396"/>
                    <a:gd name="connsiteY6" fmla="*/ 0 h 3678126"/>
                    <a:gd name="connsiteX7" fmla="*/ 5217247 w 5219396"/>
                    <a:gd name="connsiteY7" fmla="*/ 3678126 h 3678126"/>
                    <a:gd name="connsiteX0" fmla="*/ 5217247 w 5219396"/>
                    <a:gd name="connsiteY0" fmla="*/ 3678126 h 3680393"/>
                    <a:gd name="connsiteX1" fmla="*/ 6420 w 5219396"/>
                    <a:gd name="connsiteY1" fmla="*/ 3678126 h 3680393"/>
                    <a:gd name="connsiteX2" fmla="*/ 114280 w 5219396"/>
                    <a:gd name="connsiteY2" fmla="*/ 3604528 h 3680393"/>
                    <a:gd name="connsiteX3" fmla="*/ 927703 w 5219396"/>
                    <a:gd name="connsiteY3" fmla="*/ 2748720 h 3680393"/>
                    <a:gd name="connsiteX4" fmla="*/ 1935428 w 5219396"/>
                    <a:gd name="connsiteY4" fmla="*/ 1085238 h 3680393"/>
                    <a:gd name="connsiteX5" fmla="*/ 3528838 w 5219396"/>
                    <a:gd name="connsiteY5" fmla="*/ 199797 h 3680393"/>
                    <a:gd name="connsiteX6" fmla="*/ 5218301 w 5219396"/>
                    <a:gd name="connsiteY6" fmla="*/ 0 h 3680393"/>
                    <a:gd name="connsiteX7" fmla="*/ 5217247 w 5219396"/>
                    <a:gd name="connsiteY7" fmla="*/ 3678126 h 3680393"/>
                    <a:gd name="connsiteX0" fmla="*/ 5210828 w 5212977"/>
                    <a:gd name="connsiteY0" fmla="*/ 3678126 h 3678126"/>
                    <a:gd name="connsiteX1" fmla="*/ 1 w 5212977"/>
                    <a:gd name="connsiteY1" fmla="*/ 3678126 h 3678126"/>
                    <a:gd name="connsiteX2" fmla="*/ 107861 w 5212977"/>
                    <a:gd name="connsiteY2" fmla="*/ 3604528 h 3678126"/>
                    <a:gd name="connsiteX3" fmla="*/ 921284 w 5212977"/>
                    <a:gd name="connsiteY3" fmla="*/ 2748720 h 3678126"/>
                    <a:gd name="connsiteX4" fmla="*/ 1929009 w 5212977"/>
                    <a:gd name="connsiteY4" fmla="*/ 1085238 h 3678126"/>
                    <a:gd name="connsiteX5" fmla="*/ 3522419 w 5212977"/>
                    <a:gd name="connsiteY5" fmla="*/ 199797 h 3678126"/>
                    <a:gd name="connsiteX6" fmla="*/ 5211882 w 5212977"/>
                    <a:gd name="connsiteY6" fmla="*/ 0 h 3678126"/>
                    <a:gd name="connsiteX7" fmla="*/ 5210828 w 5212977"/>
                    <a:gd name="connsiteY7" fmla="*/ 3678126 h 3678126"/>
                    <a:gd name="connsiteX0" fmla="*/ 5222049 w 5224198"/>
                    <a:gd name="connsiteY0" fmla="*/ 3678126 h 3678126"/>
                    <a:gd name="connsiteX1" fmla="*/ 11222 w 5224198"/>
                    <a:gd name="connsiteY1" fmla="*/ 3678126 h 3678126"/>
                    <a:gd name="connsiteX2" fmla="*/ 30132 w 5224198"/>
                    <a:gd name="connsiteY2" fmla="*/ 3613026 h 3678126"/>
                    <a:gd name="connsiteX3" fmla="*/ 932505 w 5224198"/>
                    <a:gd name="connsiteY3" fmla="*/ 2748720 h 3678126"/>
                    <a:gd name="connsiteX4" fmla="*/ 1940230 w 5224198"/>
                    <a:gd name="connsiteY4" fmla="*/ 1085238 h 3678126"/>
                    <a:gd name="connsiteX5" fmla="*/ 3533640 w 5224198"/>
                    <a:gd name="connsiteY5" fmla="*/ 199797 h 3678126"/>
                    <a:gd name="connsiteX6" fmla="*/ 5223103 w 5224198"/>
                    <a:gd name="connsiteY6" fmla="*/ 0 h 3678126"/>
                    <a:gd name="connsiteX7" fmla="*/ 5222049 w 5224198"/>
                    <a:gd name="connsiteY7" fmla="*/ 3678126 h 3678126"/>
                    <a:gd name="connsiteX0" fmla="*/ 5222049 w 5224198"/>
                    <a:gd name="connsiteY0" fmla="*/ 3678126 h 3678126"/>
                    <a:gd name="connsiteX1" fmla="*/ 11222 w 5224198"/>
                    <a:gd name="connsiteY1" fmla="*/ 3678126 h 3678126"/>
                    <a:gd name="connsiteX2" fmla="*/ 30132 w 5224198"/>
                    <a:gd name="connsiteY2" fmla="*/ 3613026 h 3678126"/>
                    <a:gd name="connsiteX3" fmla="*/ 932505 w 5224198"/>
                    <a:gd name="connsiteY3" fmla="*/ 2748720 h 3678126"/>
                    <a:gd name="connsiteX4" fmla="*/ 1940230 w 5224198"/>
                    <a:gd name="connsiteY4" fmla="*/ 1085238 h 3678126"/>
                    <a:gd name="connsiteX5" fmla="*/ 3533640 w 5224198"/>
                    <a:gd name="connsiteY5" fmla="*/ 199797 h 3678126"/>
                    <a:gd name="connsiteX6" fmla="*/ 5223103 w 5224198"/>
                    <a:gd name="connsiteY6" fmla="*/ 0 h 3678126"/>
                    <a:gd name="connsiteX7" fmla="*/ 5222049 w 5224198"/>
                    <a:gd name="connsiteY7" fmla="*/ 3678126 h 3678126"/>
                    <a:gd name="connsiteX0" fmla="*/ 5234000 w 5236149"/>
                    <a:gd name="connsiteY0" fmla="*/ 3678126 h 3678126"/>
                    <a:gd name="connsiteX1" fmla="*/ 23173 w 5236149"/>
                    <a:gd name="connsiteY1" fmla="*/ 3678126 h 3678126"/>
                    <a:gd name="connsiteX2" fmla="*/ 24293 w 5236149"/>
                    <a:gd name="connsiteY2" fmla="*/ 3600279 h 3678126"/>
                    <a:gd name="connsiteX3" fmla="*/ 944456 w 5236149"/>
                    <a:gd name="connsiteY3" fmla="*/ 2748720 h 3678126"/>
                    <a:gd name="connsiteX4" fmla="*/ 1952181 w 5236149"/>
                    <a:gd name="connsiteY4" fmla="*/ 1085238 h 3678126"/>
                    <a:gd name="connsiteX5" fmla="*/ 3545591 w 5236149"/>
                    <a:gd name="connsiteY5" fmla="*/ 199797 h 3678126"/>
                    <a:gd name="connsiteX6" fmla="*/ 5235054 w 5236149"/>
                    <a:gd name="connsiteY6" fmla="*/ 0 h 3678126"/>
                    <a:gd name="connsiteX7" fmla="*/ 5234000 w 5236149"/>
                    <a:gd name="connsiteY7" fmla="*/ 3678126 h 3678126"/>
                    <a:gd name="connsiteX0" fmla="*/ 5210845 w 5212994"/>
                    <a:gd name="connsiteY0" fmla="*/ 3678126 h 3678126"/>
                    <a:gd name="connsiteX1" fmla="*/ 18 w 5212994"/>
                    <a:gd name="connsiteY1" fmla="*/ 3678126 h 3678126"/>
                    <a:gd name="connsiteX2" fmla="*/ 1138 w 5212994"/>
                    <a:gd name="connsiteY2" fmla="*/ 3600279 h 3678126"/>
                    <a:gd name="connsiteX3" fmla="*/ 921301 w 5212994"/>
                    <a:gd name="connsiteY3" fmla="*/ 2748720 h 3678126"/>
                    <a:gd name="connsiteX4" fmla="*/ 1929026 w 5212994"/>
                    <a:gd name="connsiteY4" fmla="*/ 1085238 h 3678126"/>
                    <a:gd name="connsiteX5" fmla="*/ 3522436 w 5212994"/>
                    <a:gd name="connsiteY5" fmla="*/ 199797 h 3678126"/>
                    <a:gd name="connsiteX6" fmla="*/ 5211899 w 5212994"/>
                    <a:gd name="connsiteY6" fmla="*/ 0 h 3678126"/>
                    <a:gd name="connsiteX7" fmla="*/ 5210845 w 5212994"/>
                    <a:gd name="connsiteY7" fmla="*/ 3678126 h 3678126"/>
                    <a:gd name="connsiteX0" fmla="*/ 5210845 w 5212994"/>
                    <a:gd name="connsiteY0" fmla="*/ 3678126 h 3678126"/>
                    <a:gd name="connsiteX1" fmla="*/ 18 w 5212994"/>
                    <a:gd name="connsiteY1" fmla="*/ 3678126 h 3678126"/>
                    <a:gd name="connsiteX2" fmla="*/ 1138 w 5212994"/>
                    <a:gd name="connsiteY2" fmla="*/ 3498304 h 3678126"/>
                    <a:gd name="connsiteX3" fmla="*/ 921301 w 5212994"/>
                    <a:gd name="connsiteY3" fmla="*/ 2748720 h 3678126"/>
                    <a:gd name="connsiteX4" fmla="*/ 1929026 w 5212994"/>
                    <a:gd name="connsiteY4" fmla="*/ 1085238 h 3678126"/>
                    <a:gd name="connsiteX5" fmla="*/ 3522436 w 5212994"/>
                    <a:gd name="connsiteY5" fmla="*/ 199797 h 3678126"/>
                    <a:gd name="connsiteX6" fmla="*/ 5211899 w 5212994"/>
                    <a:gd name="connsiteY6" fmla="*/ 0 h 3678126"/>
                    <a:gd name="connsiteX7" fmla="*/ 5210845 w 5212994"/>
                    <a:gd name="connsiteY7" fmla="*/ 3678126 h 3678126"/>
                    <a:gd name="connsiteX0" fmla="*/ 5211921 w 5214070"/>
                    <a:gd name="connsiteY0" fmla="*/ 3678126 h 3678126"/>
                    <a:gd name="connsiteX1" fmla="*/ 1094 w 5214070"/>
                    <a:gd name="connsiteY1" fmla="*/ 3678126 h 3678126"/>
                    <a:gd name="connsiteX2" fmla="*/ 2214 w 5214070"/>
                    <a:gd name="connsiteY2" fmla="*/ 3498304 h 3678126"/>
                    <a:gd name="connsiteX3" fmla="*/ 922377 w 5214070"/>
                    <a:gd name="connsiteY3" fmla="*/ 2748720 h 3678126"/>
                    <a:gd name="connsiteX4" fmla="*/ 1930102 w 5214070"/>
                    <a:gd name="connsiteY4" fmla="*/ 1085238 h 3678126"/>
                    <a:gd name="connsiteX5" fmla="*/ 3523512 w 5214070"/>
                    <a:gd name="connsiteY5" fmla="*/ 199797 h 3678126"/>
                    <a:gd name="connsiteX6" fmla="*/ 5212975 w 5214070"/>
                    <a:gd name="connsiteY6" fmla="*/ 0 h 3678126"/>
                    <a:gd name="connsiteX7" fmla="*/ 5211921 w 5214070"/>
                    <a:gd name="connsiteY7" fmla="*/ 3678126 h 3678126"/>
                    <a:gd name="connsiteX0" fmla="*/ 5211921 w 5214070"/>
                    <a:gd name="connsiteY0" fmla="*/ 3678126 h 3678126"/>
                    <a:gd name="connsiteX1" fmla="*/ 1094 w 5214070"/>
                    <a:gd name="connsiteY1" fmla="*/ 3678126 h 3678126"/>
                    <a:gd name="connsiteX2" fmla="*/ 2214 w 5214070"/>
                    <a:gd name="connsiteY2" fmla="*/ 3498304 h 3678126"/>
                    <a:gd name="connsiteX3" fmla="*/ 922377 w 5214070"/>
                    <a:gd name="connsiteY3" fmla="*/ 2748720 h 3678126"/>
                    <a:gd name="connsiteX4" fmla="*/ 1930102 w 5214070"/>
                    <a:gd name="connsiteY4" fmla="*/ 1085238 h 3678126"/>
                    <a:gd name="connsiteX5" fmla="*/ 3523512 w 5214070"/>
                    <a:gd name="connsiteY5" fmla="*/ 199797 h 3678126"/>
                    <a:gd name="connsiteX6" fmla="*/ 5212975 w 5214070"/>
                    <a:gd name="connsiteY6" fmla="*/ 0 h 3678126"/>
                    <a:gd name="connsiteX7" fmla="*/ 5211921 w 5214070"/>
                    <a:gd name="connsiteY7" fmla="*/ 3678126 h 3678126"/>
                    <a:gd name="connsiteX0" fmla="*/ 5211921 w 5214070"/>
                    <a:gd name="connsiteY0" fmla="*/ 3678126 h 3678126"/>
                    <a:gd name="connsiteX1" fmla="*/ 1094 w 5214070"/>
                    <a:gd name="connsiteY1" fmla="*/ 3678126 h 3678126"/>
                    <a:gd name="connsiteX2" fmla="*/ 2214 w 5214070"/>
                    <a:gd name="connsiteY2" fmla="*/ 3557789 h 3678126"/>
                    <a:gd name="connsiteX3" fmla="*/ 922377 w 5214070"/>
                    <a:gd name="connsiteY3" fmla="*/ 2748720 h 3678126"/>
                    <a:gd name="connsiteX4" fmla="*/ 1930102 w 5214070"/>
                    <a:gd name="connsiteY4" fmla="*/ 1085238 h 3678126"/>
                    <a:gd name="connsiteX5" fmla="*/ 3523512 w 5214070"/>
                    <a:gd name="connsiteY5" fmla="*/ 199797 h 3678126"/>
                    <a:gd name="connsiteX6" fmla="*/ 5212975 w 5214070"/>
                    <a:gd name="connsiteY6" fmla="*/ 0 h 3678126"/>
                    <a:gd name="connsiteX7" fmla="*/ 5211921 w 5214070"/>
                    <a:gd name="connsiteY7" fmla="*/ 3678126 h 3678126"/>
                    <a:gd name="connsiteX0" fmla="*/ 5211921 w 5214070"/>
                    <a:gd name="connsiteY0" fmla="*/ 3678126 h 3678126"/>
                    <a:gd name="connsiteX1" fmla="*/ 1094 w 5214070"/>
                    <a:gd name="connsiteY1" fmla="*/ 3678126 h 3678126"/>
                    <a:gd name="connsiteX2" fmla="*/ 2214 w 5214070"/>
                    <a:gd name="connsiteY2" fmla="*/ 3557789 h 3678126"/>
                    <a:gd name="connsiteX3" fmla="*/ 922377 w 5214070"/>
                    <a:gd name="connsiteY3" fmla="*/ 2748720 h 3678126"/>
                    <a:gd name="connsiteX4" fmla="*/ 1930102 w 5214070"/>
                    <a:gd name="connsiteY4" fmla="*/ 1085238 h 3678126"/>
                    <a:gd name="connsiteX5" fmla="*/ 3523512 w 5214070"/>
                    <a:gd name="connsiteY5" fmla="*/ 199797 h 3678126"/>
                    <a:gd name="connsiteX6" fmla="*/ 5212975 w 5214070"/>
                    <a:gd name="connsiteY6" fmla="*/ 0 h 3678126"/>
                    <a:gd name="connsiteX7" fmla="*/ 5211921 w 5214070"/>
                    <a:gd name="connsiteY7" fmla="*/ 3678126 h 3678126"/>
                    <a:gd name="connsiteX0" fmla="*/ 5211921 w 5214070"/>
                    <a:gd name="connsiteY0" fmla="*/ 3678126 h 3678126"/>
                    <a:gd name="connsiteX1" fmla="*/ 1094 w 5214070"/>
                    <a:gd name="connsiteY1" fmla="*/ 3678126 h 3678126"/>
                    <a:gd name="connsiteX2" fmla="*/ 2214 w 5214070"/>
                    <a:gd name="connsiteY2" fmla="*/ 3557789 h 3678126"/>
                    <a:gd name="connsiteX3" fmla="*/ 922377 w 5214070"/>
                    <a:gd name="connsiteY3" fmla="*/ 2748720 h 3678126"/>
                    <a:gd name="connsiteX4" fmla="*/ 2087757 w 5214070"/>
                    <a:gd name="connsiteY4" fmla="*/ 1122892 h 3678126"/>
                    <a:gd name="connsiteX5" fmla="*/ 3523512 w 5214070"/>
                    <a:gd name="connsiteY5" fmla="*/ 199797 h 3678126"/>
                    <a:gd name="connsiteX6" fmla="*/ 5212975 w 5214070"/>
                    <a:gd name="connsiteY6" fmla="*/ 0 h 3678126"/>
                    <a:gd name="connsiteX7" fmla="*/ 5211921 w 5214070"/>
                    <a:gd name="connsiteY7" fmla="*/ 3678126 h 3678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4070" h="3678126">
                      <a:moveTo>
                        <a:pt x="5211921" y="3678126"/>
                      </a:moveTo>
                      <a:lnTo>
                        <a:pt x="1094" y="3678126"/>
                      </a:lnTo>
                      <a:cubicBezTo>
                        <a:pt x="957" y="3640367"/>
                        <a:pt x="-1904" y="3615833"/>
                        <a:pt x="2214" y="3557789"/>
                      </a:cubicBezTo>
                      <a:cubicBezTo>
                        <a:pt x="230479" y="3424132"/>
                        <a:pt x="574787" y="3154536"/>
                        <a:pt x="922377" y="2748720"/>
                      </a:cubicBezTo>
                      <a:cubicBezTo>
                        <a:pt x="1269967" y="2342904"/>
                        <a:pt x="1654235" y="1547712"/>
                        <a:pt x="2087757" y="1122892"/>
                      </a:cubicBezTo>
                      <a:cubicBezTo>
                        <a:pt x="2521279" y="698072"/>
                        <a:pt x="3002642" y="386946"/>
                        <a:pt x="3523512" y="199797"/>
                      </a:cubicBezTo>
                      <a:cubicBezTo>
                        <a:pt x="4044382" y="12648"/>
                        <a:pt x="4785209" y="18562"/>
                        <a:pt x="5212975" y="0"/>
                      </a:cubicBezTo>
                      <a:cubicBezTo>
                        <a:pt x="5217150" y="1227551"/>
                        <a:pt x="5207746" y="2450575"/>
                        <a:pt x="5211921" y="3678126"/>
                      </a:cubicBezTo>
                      <a:close/>
                    </a:path>
                  </a:pathLst>
                </a:cu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spcAft>
                      <a:spcPts val="300"/>
                    </a:spcAft>
                  </a:pPr>
                  <a:endParaRPr lang="en-US" sz="1400" dirty="0">
                    <a:solidFill>
                      <a:schemeClr val="bg1"/>
                    </a:solidFill>
                  </a:endParaRPr>
                </a:p>
              </p:txBody>
            </p:sp>
            <p:cxnSp>
              <p:nvCxnSpPr>
                <p:cNvPr id="9" name="Straight Connector 8">
                  <a:extLst>
                    <a:ext uri="{FF2B5EF4-FFF2-40B4-BE49-F238E27FC236}">
                      <a16:creationId xmlns:a16="http://schemas.microsoft.com/office/drawing/2014/main" id="{02E81481-9EE9-EE4F-A2FC-42B547FE7F3F}"/>
                    </a:ext>
                  </a:extLst>
                </p:cNvPr>
                <p:cNvCxnSpPr>
                  <a:cxnSpLocks/>
                </p:cNvCxnSpPr>
                <p:nvPr/>
              </p:nvCxnSpPr>
              <p:spPr>
                <a:xfrm flipV="1">
                  <a:off x="1001753" y="5244395"/>
                  <a:ext cx="0" cy="458193"/>
                </a:xfrm>
                <a:prstGeom prst="line">
                  <a:avLst/>
                </a:prstGeom>
                <a:grpFill/>
                <a:ln w="25400">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3644620-968D-4E42-904A-8B461A1F2755}"/>
                    </a:ext>
                  </a:extLst>
                </p:cNvPr>
                <p:cNvCxnSpPr>
                  <a:cxnSpLocks/>
                </p:cNvCxnSpPr>
                <p:nvPr/>
              </p:nvCxnSpPr>
              <p:spPr>
                <a:xfrm flipV="1">
                  <a:off x="2163412" y="3668604"/>
                  <a:ext cx="0" cy="2050236"/>
                </a:xfrm>
                <a:prstGeom prst="line">
                  <a:avLst/>
                </a:prstGeom>
                <a:grpFill/>
                <a:ln w="25400">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0046BB3-9210-9742-83F3-10E5B757727A}"/>
                    </a:ext>
                  </a:extLst>
                </p:cNvPr>
                <p:cNvCxnSpPr>
                  <a:cxnSpLocks/>
                </p:cNvCxnSpPr>
                <p:nvPr/>
              </p:nvCxnSpPr>
              <p:spPr>
                <a:xfrm flipV="1">
                  <a:off x="3724355" y="2344366"/>
                  <a:ext cx="0" cy="3374473"/>
                </a:xfrm>
                <a:prstGeom prst="line">
                  <a:avLst/>
                </a:prstGeom>
                <a:grpFill/>
                <a:ln w="25400">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13E6610-09BE-8D45-9887-A41C5FD38176}"/>
                    </a:ext>
                  </a:extLst>
                </p:cNvPr>
                <p:cNvCxnSpPr>
                  <a:cxnSpLocks/>
                </p:cNvCxnSpPr>
                <p:nvPr/>
              </p:nvCxnSpPr>
              <p:spPr>
                <a:xfrm flipV="1">
                  <a:off x="5695600" y="2046269"/>
                  <a:ext cx="0" cy="3687558"/>
                </a:xfrm>
                <a:prstGeom prst="line">
                  <a:avLst/>
                </a:prstGeom>
                <a:grpFill/>
                <a:ln w="25400">
                  <a:solidFill>
                    <a:schemeClr val="bg1"/>
                  </a:solidFill>
                  <a:prstDash val="sysDot"/>
                </a:ln>
              </p:spPr>
              <p:style>
                <a:lnRef idx="1">
                  <a:schemeClr val="accent1"/>
                </a:lnRef>
                <a:fillRef idx="0">
                  <a:schemeClr val="accent1"/>
                </a:fillRef>
                <a:effectRef idx="0">
                  <a:schemeClr val="accent1"/>
                </a:effectRef>
                <a:fontRef idx="minor">
                  <a:schemeClr val="tx1"/>
                </a:fontRef>
              </p:style>
            </p:cxnSp>
          </p:grpSp>
          <p:sp>
            <p:nvSpPr>
              <p:cNvPr id="54" name="Rectangle 53">
                <a:extLst>
                  <a:ext uri="{FF2B5EF4-FFF2-40B4-BE49-F238E27FC236}">
                    <a16:creationId xmlns:a16="http://schemas.microsoft.com/office/drawing/2014/main" id="{9711A9A9-9964-E142-B978-98AAD75B18ED}"/>
                  </a:ext>
                </a:extLst>
              </p:cNvPr>
              <p:cNvSpPr/>
              <p:nvPr/>
            </p:nvSpPr>
            <p:spPr>
              <a:xfrm>
                <a:off x="499250" y="4330736"/>
                <a:ext cx="722088" cy="347189"/>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0" rIns="91440" bIns="0" numCol="1" spcCol="0" rtlCol="0" fromWordArt="0" anchor="ctr" anchorCtr="0" forceAA="0" compatLnSpc="1">
                <a:prstTxWarp prst="textNoShape">
                  <a:avLst/>
                </a:prstTxWarp>
                <a:noAutofit/>
              </a:bodyPr>
              <a:lstStyle/>
              <a:p>
                <a:pPr algn="r">
                  <a:lnSpc>
                    <a:spcPct val="70000"/>
                  </a:lnSpc>
                  <a:spcAft>
                    <a:spcPts val="300"/>
                  </a:spcAft>
                </a:pPr>
                <a:r>
                  <a:rPr lang="en-US" sz="1600" b="1" dirty="0">
                    <a:solidFill>
                      <a:srgbClr val="000000"/>
                    </a:solidFill>
                    <a:latin typeface="Gotham HTF Black" pitchFamily="2" charset="77"/>
                  </a:rPr>
                  <a:t>25M</a:t>
                </a:r>
              </a:p>
            </p:txBody>
          </p:sp>
          <p:sp>
            <p:nvSpPr>
              <p:cNvPr id="61" name="Rectangle 60">
                <a:extLst>
                  <a:ext uri="{FF2B5EF4-FFF2-40B4-BE49-F238E27FC236}">
                    <a16:creationId xmlns:a16="http://schemas.microsoft.com/office/drawing/2014/main" id="{1B148F73-2D7F-EA48-91D6-3569E39A1AB9}"/>
                  </a:ext>
                </a:extLst>
              </p:cNvPr>
              <p:cNvSpPr/>
              <p:nvPr/>
            </p:nvSpPr>
            <p:spPr>
              <a:xfrm>
                <a:off x="5233094" y="1198361"/>
                <a:ext cx="1270462" cy="290538"/>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0" rIns="91440" bIns="0" numCol="1" spcCol="0" rtlCol="0" fromWordArt="0" anchor="ctr" anchorCtr="0" forceAA="0" compatLnSpc="1">
                <a:prstTxWarp prst="textNoShape">
                  <a:avLst/>
                </a:prstTxWarp>
                <a:noAutofit/>
              </a:bodyPr>
              <a:lstStyle/>
              <a:p>
                <a:pPr algn="r">
                  <a:lnSpc>
                    <a:spcPct val="70000"/>
                  </a:lnSpc>
                  <a:spcAft>
                    <a:spcPts val="300"/>
                  </a:spcAft>
                </a:pPr>
                <a:r>
                  <a:rPr lang="en-US" sz="1600" b="1" dirty="0">
                    <a:solidFill>
                      <a:srgbClr val="000000"/>
                    </a:solidFill>
                    <a:latin typeface="Gotham HTF Black" pitchFamily="2" charset="77"/>
                  </a:rPr>
                  <a:t>8.88B</a:t>
                </a:r>
              </a:p>
            </p:txBody>
          </p:sp>
        </p:grpSp>
        <p:sp>
          <p:nvSpPr>
            <p:cNvPr id="85" name="TextBox 84">
              <a:extLst>
                <a:ext uri="{FF2B5EF4-FFF2-40B4-BE49-F238E27FC236}">
                  <a16:creationId xmlns:a16="http://schemas.microsoft.com/office/drawing/2014/main" id="{DF87E1CC-ACD5-724A-922D-E45491F73C56}"/>
                </a:ext>
              </a:extLst>
            </p:cNvPr>
            <p:cNvSpPr txBox="1"/>
            <p:nvPr/>
          </p:nvSpPr>
          <p:spPr bwMode="auto">
            <a:xfrm>
              <a:off x="487245" y="4736070"/>
              <a:ext cx="510073" cy="400512"/>
            </a:xfrm>
            <a:prstGeom prst="rect">
              <a:avLst/>
            </a:prstGeom>
            <a:noFill/>
            <a:ln w="9525">
              <a:noFill/>
              <a:miter lim="800000"/>
              <a:headEnd/>
              <a:tailEnd/>
            </a:ln>
          </p:spPr>
          <p:txBody>
            <a:bodyPr wrap="none" rtlCol="0" anchor="t" anchorCtr="0">
              <a:spAutoFit/>
            </a:bodyPr>
            <a:lstStyle/>
            <a:p>
              <a:pPr algn="ctr" fontAlgn="b">
                <a:lnSpc>
                  <a:spcPct val="85000"/>
                </a:lnSpc>
                <a:spcAft>
                  <a:spcPts val="300"/>
                </a:spcAft>
              </a:pPr>
              <a:r>
                <a:rPr lang="en-US" sz="1000" dirty="0">
                  <a:solidFill>
                    <a:srgbClr val="000000"/>
                  </a:solidFill>
                  <a:latin typeface="Gotham HTF Book" pitchFamily="2" charset="77"/>
                  <a:cs typeface="Arial" pitchFamily="34" charset="0"/>
                </a:rPr>
                <a:t>T0</a:t>
              </a:r>
              <a:br>
                <a:rPr lang="en-US" sz="1000" dirty="0">
                  <a:solidFill>
                    <a:srgbClr val="000000"/>
                  </a:solidFill>
                  <a:latin typeface="Gotham HTF Book" pitchFamily="2" charset="77"/>
                  <a:cs typeface="Arial" pitchFamily="34" charset="0"/>
                </a:rPr>
              </a:br>
              <a:r>
                <a:rPr lang="en-US" sz="1000" dirty="0">
                  <a:solidFill>
                    <a:srgbClr val="000000"/>
                  </a:solidFill>
                  <a:latin typeface="Gotham HTF Book" pitchFamily="2" charset="77"/>
                  <a:cs typeface="Arial" pitchFamily="34" charset="0"/>
                </a:rPr>
                <a:t>7/21</a:t>
              </a:r>
            </a:p>
          </p:txBody>
        </p:sp>
        <p:sp>
          <p:nvSpPr>
            <p:cNvPr id="101" name="TextBox 100">
              <a:extLst>
                <a:ext uri="{FF2B5EF4-FFF2-40B4-BE49-F238E27FC236}">
                  <a16:creationId xmlns:a16="http://schemas.microsoft.com/office/drawing/2014/main" id="{1B4054D6-3EA8-444D-9B0A-F85E7AA97BB3}"/>
                </a:ext>
              </a:extLst>
            </p:cNvPr>
            <p:cNvSpPr txBox="1"/>
            <p:nvPr/>
          </p:nvSpPr>
          <p:spPr bwMode="auto">
            <a:xfrm>
              <a:off x="1812910" y="4906117"/>
              <a:ext cx="446570" cy="183896"/>
            </a:xfrm>
            <a:prstGeom prst="rect">
              <a:avLst/>
            </a:prstGeom>
            <a:noFill/>
            <a:ln w="9525">
              <a:noFill/>
              <a:miter lim="800000"/>
              <a:headEnd/>
              <a:tailEnd/>
            </a:ln>
          </p:spPr>
          <p:txBody>
            <a:bodyPr wrap="none" rtlCol="0" anchor="t" anchorCtr="0">
              <a:spAutoFit/>
            </a:bodyPr>
            <a:lstStyle/>
            <a:p>
              <a:pPr algn="ctr" fontAlgn="b">
                <a:lnSpc>
                  <a:spcPct val="85000"/>
                </a:lnSpc>
                <a:spcAft>
                  <a:spcPts val="300"/>
                </a:spcAft>
              </a:pPr>
              <a:r>
                <a:rPr lang="en-US" sz="700" dirty="0">
                  <a:solidFill>
                    <a:schemeClr val="bg1"/>
                  </a:solidFill>
                  <a:latin typeface="Gotham HTF Book" pitchFamily="2" charset="77"/>
                  <a:cs typeface="Arial" pitchFamily="34" charset="0"/>
                </a:rPr>
                <a:t>20 mo.</a:t>
              </a:r>
            </a:p>
          </p:txBody>
        </p:sp>
        <p:sp>
          <p:nvSpPr>
            <p:cNvPr id="102" name="TextBox 101">
              <a:extLst>
                <a:ext uri="{FF2B5EF4-FFF2-40B4-BE49-F238E27FC236}">
                  <a16:creationId xmlns:a16="http://schemas.microsoft.com/office/drawing/2014/main" id="{B764CCB8-1CE2-EF4D-A125-8A092466D890}"/>
                </a:ext>
              </a:extLst>
            </p:cNvPr>
            <p:cNvSpPr txBox="1"/>
            <p:nvPr/>
          </p:nvSpPr>
          <p:spPr bwMode="auto">
            <a:xfrm>
              <a:off x="3258683" y="4906117"/>
              <a:ext cx="440794" cy="183896"/>
            </a:xfrm>
            <a:prstGeom prst="rect">
              <a:avLst/>
            </a:prstGeom>
            <a:noFill/>
            <a:ln w="9525">
              <a:noFill/>
              <a:miter lim="800000"/>
              <a:headEnd/>
              <a:tailEnd/>
            </a:ln>
          </p:spPr>
          <p:txBody>
            <a:bodyPr wrap="none" rtlCol="0" anchor="t" anchorCtr="0">
              <a:spAutoFit/>
            </a:bodyPr>
            <a:lstStyle/>
            <a:p>
              <a:pPr algn="ctr" fontAlgn="b">
                <a:lnSpc>
                  <a:spcPct val="85000"/>
                </a:lnSpc>
                <a:spcAft>
                  <a:spcPts val="300"/>
                </a:spcAft>
              </a:pPr>
              <a:r>
                <a:rPr lang="en-US" sz="700" dirty="0">
                  <a:solidFill>
                    <a:schemeClr val="bg1"/>
                  </a:solidFill>
                  <a:latin typeface="Gotham HTF Book" pitchFamily="2" charset="77"/>
                  <a:cs typeface="Arial" pitchFamily="34" charset="0"/>
                </a:rPr>
                <a:t>26 mo.</a:t>
              </a:r>
            </a:p>
          </p:txBody>
        </p:sp>
        <p:sp>
          <p:nvSpPr>
            <p:cNvPr id="103" name="TextBox 102">
              <a:extLst>
                <a:ext uri="{FF2B5EF4-FFF2-40B4-BE49-F238E27FC236}">
                  <a16:creationId xmlns:a16="http://schemas.microsoft.com/office/drawing/2014/main" id="{F24AB4CC-475F-5E46-A9A5-DBEA249D4E1D}"/>
                </a:ext>
              </a:extLst>
            </p:cNvPr>
            <p:cNvSpPr txBox="1"/>
            <p:nvPr/>
          </p:nvSpPr>
          <p:spPr bwMode="auto">
            <a:xfrm>
              <a:off x="5172758" y="4906117"/>
              <a:ext cx="437904" cy="183896"/>
            </a:xfrm>
            <a:prstGeom prst="rect">
              <a:avLst/>
            </a:prstGeom>
            <a:noFill/>
            <a:ln w="9525">
              <a:noFill/>
              <a:miter lim="800000"/>
              <a:headEnd/>
              <a:tailEnd/>
            </a:ln>
          </p:spPr>
          <p:txBody>
            <a:bodyPr wrap="none" rtlCol="0" anchor="t" anchorCtr="0">
              <a:spAutoFit/>
            </a:bodyPr>
            <a:lstStyle/>
            <a:p>
              <a:pPr algn="ctr" fontAlgn="b">
                <a:lnSpc>
                  <a:spcPct val="85000"/>
                </a:lnSpc>
                <a:spcAft>
                  <a:spcPts val="300"/>
                </a:spcAft>
              </a:pPr>
              <a:r>
                <a:rPr lang="en-US" sz="700" dirty="0">
                  <a:solidFill>
                    <a:schemeClr val="bg1"/>
                  </a:solidFill>
                  <a:latin typeface="Gotham HTF Book" pitchFamily="2" charset="77"/>
                  <a:cs typeface="Arial" pitchFamily="34" charset="0"/>
                </a:rPr>
                <a:t>33 mo.</a:t>
              </a:r>
            </a:p>
          </p:txBody>
        </p:sp>
        <p:sp>
          <p:nvSpPr>
            <p:cNvPr id="120" name="TextBox 119">
              <a:extLst>
                <a:ext uri="{FF2B5EF4-FFF2-40B4-BE49-F238E27FC236}">
                  <a16:creationId xmlns:a16="http://schemas.microsoft.com/office/drawing/2014/main" id="{AAE28D7A-CED2-A34E-B3D8-493490EB165E}"/>
                </a:ext>
              </a:extLst>
            </p:cNvPr>
            <p:cNvSpPr txBox="1"/>
            <p:nvPr/>
          </p:nvSpPr>
          <p:spPr bwMode="auto">
            <a:xfrm>
              <a:off x="1120559" y="4736070"/>
              <a:ext cx="528211" cy="400512"/>
            </a:xfrm>
            <a:prstGeom prst="rect">
              <a:avLst/>
            </a:prstGeom>
            <a:noFill/>
            <a:ln w="9525">
              <a:noFill/>
              <a:miter lim="800000"/>
              <a:headEnd/>
              <a:tailEnd/>
            </a:ln>
          </p:spPr>
          <p:txBody>
            <a:bodyPr wrap="none" rtlCol="0" anchor="t" anchorCtr="0">
              <a:spAutoFit/>
            </a:bodyPr>
            <a:lstStyle/>
            <a:p>
              <a:pPr algn="ctr" fontAlgn="b">
                <a:lnSpc>
                  <a:spcPct val="85000"/>
                </a:lnSpc>
                <a:spcAft>
                  <a:spcPts val="300"/>
                </a:spcAft>
              </a:pPr>
              <a:r>
                <a:rPr lang="en-US" sz="1000" dirty="0">
                  <a:solidFill>
                    <a:srgbClr val="000000"/>
                  </a:solidFill>
                  <a:latin typeface="Gotham HTF Book" pitchFamily="2" charset="77"/>
                  <a:cs typeface="Arial" pitchFamily="34" charset="0"/>
                </a:rPr>
                <a:t>T1</a:t>
              </a:r>
              <a:br>
                <a:rPr lang="en-US" sz="1000" dirty="0">
                  <a:solidFill>
                    <a:srgbClr val="000000"/>
                  </a:solidFill>
                  <a:latin typeface="Gotham HTF Book" pitchFamily="2" charset="77"/>
                  <a:cs typeface="Arial" pitchFamily="34" charset="0"/>
                </a:rPr>
              </a:br>
              <a:r>
                <a:rPr lang="en-US" sz="1000" dirty="0">
                  <a:solidFill>
                    <a:srgbClr val="000000"/>
                  </a:solidFill>
                  <a:latin typeface="Gotham HTF Book" pitchFamily="2" charset="77"/>
                  <a:cs typeface="Arial" pitchFamily="34" charset="0"/>
                </a:rPr>
                <a:t>11/21</a:t>
              </a:r>
            </a:p>
          </p:txBody>
        </p:sp>
        <p:sp>
          <p:nvSpPr>
            <p:cNvPr id="121" name="TextBox 120">
              <a:extLst>
                <a:ext uri="{FF2B5EF4-FFF2-40B4-BE49-F238E27FC236}">
                  <a16:creationId xmlns:a16="http://schemas.microsoft.com/office/drawing/2014/main" id="{43C3357A-D9F4-6D4F-9E5D-82801BFCCAC1}"/>
                </a:ext>
              </a:extLst>
            </p:cNvPr>
            <p:cNvSpPr txBox="1"/>
            <p:nvPr/>
          </p:nvSpPr>
          <p:spPr bwMode="auto">
            <a:xfrm>
              <a:off x="2361448" y="4736070"/>
              <a:ext cx="546350" cy="400512"/>
            </a:xfrm>
            <a:prstGeom prst="rect">
              <a:avLst/>
            </a:prstGeom>
            <a:noFill/>
            <a:ln w="9525">
              <a:noFill/>
              <a:miter lim="800000"/>
              <a:headEnd/>
              <a:tailEnd/>
            </a:ln>
          </p:spPr>
          <p:txBody>
            <a:bodyPr wrap="none" rtlCol="0" anchor="t" anchorCtr="0">
              <a:spAutoFit/>
            </a:bodyPr>
            <a:lstStyle/>
            <a:p>
              <a:pPr algn="ctr" fontAlgn="b">
                <a:lnSpc>
                  <a:spcPct val="85000"/>
                </a:lnSpc>
                <a:spcAft>
                  <a:spcPts val="300"/>
                </a:spcAft>
              </a:pPr>
              <a:r>
                <a:rPr lang="en-US" sz="1000" dirty="0">
                  <a:solidFill>
                    <a:srgbClr val="000000"/>
                  </a:solidFill>
                  <a:latin typeface="Gotham HTF Book" pitchFamily="2" charset="77"/>
                  <a:cs typeface="Arial" pitchFamily="34" charset="0"/>
                </a:rPr>
                <a:t>T2</a:t>
              </a:r>
              <a:br>
                <a:rPr lang="en-US" sz="1000" dirty="0">
                  <a:solidFill>
                    <a:srgbClr val="000000"/>
                  </a:solidFill>
                  <a:latin typeface="Gotham HTF Book" pitchFamily="2" charset="77"/>
                  <a:cs typeface="Arial" pitchFamily="34" charset="0"/>
                </a:rPr>
              </a:br>
              <a:r>
                <a:rPr lang="en-US" sz="1000" dirty="0">
                  <a:solidFill>
                    <a:srgbClr val="000000"/>
                  </a:solidFill>
                  <a:latin typeface="Gotham HTF Book" pitchFamily="2" charset="77"/>
                  <a:cs typeface="Arial" pitchFamily="34" charset="0"/>
                </a:rPr>
                <a:t>7/23</a:t>
              </a:r>
            </a:p>
          </p:txBody>
        </p:sp>
        <p:sp>
          <p:nvSpPr>
            <p:cNvPr id="122" name="TextBox 121">
              <a:extLst>
                <a:ext uri="{FF2B5EF4-FFF2-40B4-BE49-F238E27FC236}">
                  <a16:creationId xmlns:a16="http://schemas.microsoft.com/office/drawing/2014/main" id="{3D211126-A691-B94D-B0A4-60A32871301A}"/>
                </a:ext>
              </a:extLst>
            </p:cNvPr>
            <p:cNvSpPr txBox="1"/>
            <p:nvPr/>
          </p:nvSpPr>
          <p:spPr bwMode="auto">
            <a:xfrm>
              <a:off x="4051000" y="4736070"/>
              <a:ext cx="553606" cy="400512"/>
            </a:xfrm>
            <a:prstGeom prst="rect">
              <a:avLst/>
            </a:prstGeom>
            <a:noFill/>
            <a:ln w="9525">
              <a:noFill/>
              <a:miter lim="800000"/>
              <a:headEnd/>
              <a:tailEnd/>
            </a:ln>
          </p:spPr>
          <p:txBody>
            <a:bodyPr wrap="none" rtlCol="0" anchor="t" anchorCtr="0">
              <a:spAutoFit/>
            </a:bodyPr>
            <a:lstStyle/>
            <a:p>
              <a:pPr algn="ctr" fontAlgn="b">
                <a:lnSpc>
                  <a:spcPct val="85000"/>
                </a:lnSpc>
                <a:spcAft>
                  <a:spcPts val="300"/>
                </a:spcAft>
              </a:pPr>
              <a:r>
                <a:rPr lang="en-US" sz="1000" dirty="0">
                  <a:solidFill>
                    <a:srgbClr val="000000"/>
                  </a:solidFill>
                  <a:latin typeface="Gotham HTF Book" pitchFamily="2" charset="77"/>
                  <a:cs typeface="Arial" pitchFamily="34" charset="0"/>
                </a:rPr>
                <a:t>T3</a:t>
              </a:r>
              <a:br>
                <a:rPr lang="en-US" sz="1000" dirty="0">
                  <a:solidFill>
                    <a:srgbClr val="000000"/>
                  </a:solidFill>
                  <a:latin typeface="Gotham HTF Book" pitchFamily="2" charset="77"/>
                  <a:cs typeface="Arial" pitchFamily="34" charset="0"/>
                </a:rPr>
              </a:br>
              <a:r>
                <a:rPr lang="en-US" sz="1000" dirty="0">
                  <a:solidFill>
                    <a:srgbClr val="000000"/>
                  </a:solidFill>
                  <a:latin typeface="Gotham HTF Book" pitchFamily="2" charset="77"/>
                  <a:cs typeface="Arial" pitchFamily="34" charset="0"/>
                </a:rPr>
                <a:t>9/25</a:t>
              </a:r>
            </a:p>
          </p:txBody>
        </p:sp>
        <p:sp>
          <p:nvSpPr>
            <p:cNvPr id="123" name="TextBox 122">
              <a:extLst>
                <a:ext uri="{FF2B5EF4-FFF2-40B4-BE49-F238E27FC236}">
                  <a16:creationId xmlns:a16="http://schemas.microsoft.com/office/drawing/2014/main" id="{387AD28D-6B75-C04D-9FF8-F099A9BB3E91}"/>
                </a:ext>
              </a:extLst>
            </p:cNvPr>
            <p:cNvSpPr txBox="1"/>
            <p:nvPr/>
          </p:nvSpPr>
          <p:spPr bwMode="auto">
            <a:xfrm>
              <a:off x="6089205" y="4736071"/>
              <a:ext cx="555421" cy="400512"/>
            </a:xfrm>
            <a:prstGeom prst="rect">
              <a:avLst/>
            </a:prstGeom>
            <a:noFill/>
            <a:ln w="9525">
              <a:noFill/>
              <a:miter lim="800000"/>
              <a:headEnd/>
              <a:tailEnd/>
            </a:ln>
          </p:spPr>
          <p:txBody>
            <a:bodyPr wrap="none" rtlCol="0" anchor="t" anchorCtr="0">
              <a:spAutoFit/>
            </a:bodyPr>
            <a:lstStyle/>
            <a:p>
              <a:pPr algn="ctr" fontAlgn="b">
                <a:lnSpc>
                  <a:spcPct val="85000"/>
                </a:lnSpc>
                <a:spcAft>
                  <a:spcPts val="300"/>
                </a:spcAft>
              </a:pPr>
              <a:r>
                <a:rPr lang="en-US" sz="1000" dirty="0">
                  <a:solidFill>
                    <a:srgbClr val="000000"/>
                  </a:solidFill>
                  <a:latin typeface="Gotham HTF Book" pitchFamily="2" charset="77"/>
                  <a:cs typeface="Arial" pitchFamily="34" charset="0"/>
                </a:rPr>
                <a:t>T4</a:t>
              </a:r>
              <a:br>
                <a:rPr lang="en-US" sz="1000" dirty="0">
                  <a:solidFill>
                    <a:srgbClr val="000000"/>
                  </a:solidFill>
                  <a:latin typeface="Gotham HTF Book" pitchFamily="2" charset="77"/>
                  <a:cs typeface="Arial" pitchFamily="34" charset="0"/>
                </a:rPr>
              </a:br>
              <a:r>
                <a:rPr lang="en-US" sz="1000" dirty="0">
                  <a:solidFill>
                    <a:srgbClr val="000000"/>
                  </a:solidFill>
                  <a:latin typeface="Gotham HTF Book" pitchFamily="2" charset="77"/>
                  <a:cs typeface="Arial" pitchFamily="34" charset="0"/>
                </a:rPr>
                <a:t>6/28</a:t>
              </a:r>
            </a:p>
          </p:txBody>
        </p:sp>
        <p:sp>
          <p:nvSpPr>
            <p:cNvPr id="125" name="Left-right Arrow 33">
              <a:extLst>
                <a:ext uri="{FF2B5EF4-FFF2-40B4-BE49-F238E27FC236}">
                  <a16:creationId xmlns:a16="http://schemas.microsoft.com/office/drawing/2014/main" id="{E91AAF89-9769-9E4D-8A7A-1E6E591CD803}"/>
                </a:ext>
              </a:extLst>
            </p:cNvPr>
            <p:cNvSpPr/>
            <p:nvPr/>
          </p:nvSpPr>
          <p:spPr>
            <a:xfrm>
              <a:off x="1516982" y="4816114"/>
              <a:ext cx="991767" cy="110008"/>
            </a:xfrm>
            <a:prstGeom prst="leftRightArrow">
              <a:avLst/>
            </a:prstGeom>
            <a:solidFill>
              <a:schemeClr val="tx1">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spcAft>
                  <a:spcPts val="300"/>
                </a:spcAft>
              </a:pPr>
              <a:endParaRPr lang="en-US" sz="1400" dirty="0">
                <a:solidFill>
                  <a:schemeClr val="tx1"/>
                </a:solidFill>
              </a:endParaRPr>
            </a:p>
          </p:txBody>
        </p:sp>
        <p:sp>
          <p:nvSpPr>
            <p:cNvPr id="126" name="Left-right Arrow 34">
              <a:extLst>
                <a:ext uri="{FF2B5EF4-FFF2-40B4-BE49-F238E27FC236}">
                  <a16:creationId xmlns:a16="http://schemas.microsoft.com/office/drawing/2014/main" id="{32BA93BD-8EFD-E945-BB01-BD04D179BB5F}"/>
                </a:ext>
              </a:extLst>
            </p:cNvPr>
            <p:cNvSpPr/>
            <p:nvPr/>
          </p:nvSpPr>
          <p:spPr>
            <a:xfrm>
              <a:off x="2767402" y="4816114"/>
              <a:ext cx="1438585" cy="110008"/>
            </a:xfrm>
            <a:prstGeom prst="leftRightArrow">
              <a:avLst/>
            </a:prstGeom>
            <a:solidFill>
              <a:schemeClr val="tx1">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spcAft>
                  <a:spcPts val="300"/>
                </a:spcAft>
              </a:pPr>
              <a:endParaRPr lang="en-US" sz="1400" dirty="0">
                <a:solidFill>
                  <a:schemeClr val="tx1"/>
                </a:solidFill>
              </a:endParaRPr>
            </a:p>
          </p:txBody>
        </p:sp>
        <p:sp>
          <p:nvSpPr>
            <p:cNvPr id="127" name="Left-right Arrow 35">
              <a:extLst>
                <a:ext uri="{FF2B5EF4-FFF2-40B4-BE49-F238E27FC236}">
                  <a16:creationId xmlns:a16="http://schemas.microsoft.com/office/drawing/2014/main" id="{625CFF4D-BF59-3A40-9A0E-16044AE4BE63}"/>
                </a:ext>
              </a:extLst>
            </p:cNvPr>
            <p:cNvSpPr/>
            <p:nvPr/>
          </p:nvSpPr>
          <p:spPr>
            <a:xfrm>
              <a:off x="4448752" y="4816114"/>
              <a:ext cx="1761805" cy="110008"/>
            </a:xfrm>
            <a:prstGeom prst="leftRightArrow">
              <a:avLst/>
            </a:prstGeom>
            <a:solidFill>
              <a:schemeClr val="tx1">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spcAft>
                  <a:spcPts val="300"/>
                </a:spcAft>
              </a:pPr>
              <a:endParaRPr lang="en-US" sz="1400" dirty="0">
                <a:solidFill>
                  <a:schemeClr val="tx1"/>
                </a:solidFill>
              </a:endParaRPr>
            </a:p>
          </p:txBody>
        </p:sp>
        <p:sp>
          <p:nvSpPr>
            <p:cNvPr id="129" name="TextBox 128">
              <a:extLst>
                <a:ext uri="{FF2B5EF4-FFF2-40B4-BE49-F238E27FC236}">
                  <a16:creationId xmlns:a16="http://schemas.microsoft.com/office/drawing/2014/main" id="{240E775F-8C81-A04C-A267-557468009AC9}"/>
                </a:ext>
              </a:extLst>
            </p:cNvPr>
            <p:cNvSpPr txBox="1"/>
            <p:nvPr/>
          </p:nvSpPr>
          <p:spPr bwMode="auto">
            <a:xfrm>
              <a:off x="825961" y="4901267"/>
              <a:ext cx="488305" cy="208092"/>
            </a:xfrm>
            <a:prstGeom prst="rect">
              <a:avLst/>
            </a:prstGeom>
            <a:noFill/>
            <a:ln w="9525">
              <a:noFill/>
              <a:miter lim="800000"/>
              <a:headEnd/>
              <a:tailEnd/>
            </a:ln>
          </p:spPr>
          <p:txBody>
            <a:bodyPr wrap="none" rtlCol="0" anchor="t" anchorCtr="0">
              <a:spAutoFit/>
            </a:bodyPr>
            <a:lstStyle/>
            <a:p>
              <a:pPr algn="ctr" fontAlgn="b">
                <a:lnSpc>
                  <a:spcPct val="85000"/>
                </a:lnSpc>
                <a:spcAft>
                  <a:spcPts val="300"/>
                </a:spcAft>
              </a:pPr>
              <a:r>
                <a:rPr lang="en-US" sz="700" dirty="0">
                  <a:solidFill>
                    <a:schemeClr val="bg1"/>
                  </a:solidFill>
                  <a:latin typeface="Gotham HTF Book" pitchFamily="2" charset="77"/>
                  <a:cs typeface="Arial" pitchFamily="34" charset="0"/>
                </a:rPr>
                <a:t>3 mo.</a:t>
              </a:r>
            </a:p>
          </p:txBody>
        </p:sp>
        <p:sp>
          <p:nvSpPr>
            <p:cNvPr id="124" name="Left-right Arrow 27">
              <a:extLst>
                <a:ext uri="{FF2B5EF4-FFF2-40B4-BE49-F238E27FC236}">
                  <a16:creationId xmlns:a16="http://schemas.microsoft.com/office/drawing/2014/main" id="{9E7B1B9F-130E-234E-A094-60D9C1B1AD6A}"/>
                </a:ext>
              </a:extLst>
            </p:cNvPr>
            <p:cNvSpPr/>
            <p:nvPr/>
          </p:nvSpPr>
          <p:spPr>
            <a:xfrm>
              <a:off x="869898" y="4811264"/>
              <a:ext cx="384960" cy="110008"/>
            </a:xfrm>
            <a:prstGeom prst="leftRightArrow">
              <a:avLst/>
            </a:prstGeom>
            <a:solidFill>
              <a:schemeClr val="tx1">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spcAft>
                  <a:spcPts val="300"/>
                </a:spcAft>
              </a:pPr>
              <a:endParaRPr lang="en-US" sz="1400" dirty="0">
                <a:solidFill>
                  <a:schemeClr val="tx1"/>
                </a:solidFill>
              </a:endParaRPr>
            </a:p>
          </p:txBody>
        </p:sp>
      </p:grpSp>
      <p:sp>
        <p:nvSpPr>
          <p:cNvPr id="7" name="Footer Placeholder 6">
            <a:extLst>
              <a:ext uri="{FF2B5EF4-FFF2-40B4-BE49-F238E27FC236}">
                <a16:creationId xmlns:a16="http://schemas.microsoft.com/office/drawing/2014/main" id="{2C4EB776-D22A-244A-85BF-17BBD164ABEC}"/>
              </a:ext>
            </a:extLst>
          </p:cNvPr>
          <p:cNvSpPr>
            <a:spLocks noGrp="1"/>
          </p:cNvSpPr>
          <p:nvPr>
            <p:ph type="ftr" sz="quarter" idx="11"/>
          </p:nvPr>
        </p:nvSpPr>
        <p:spPr/>
        <p:txBody>
          <a:bodyPr/>
          <a:lstStyle/>
          <a:p>
            <a:r>
              <a:rPr lang="en-US" dirty="0" smtClean="0"/>
              <a:t>Un'</a:t>
            </a:r>
            <a:r>
              <a:rPr lang="en-US" dirty="0" smtClean="0"/>
              <a:t>introduzione </a:t>
            </a:r>
            <a:r>
              <a:rPr lang="en-US" dirty="0"/>
              <a:t>a</a:t>
            </a:r>
            <a:r>
              <a:rPr lang="en-US" dirty="0" smtClean="0"/>
              <a:t> </a:t>
            </a:r>
            <a:r>
              <a:rPr lang="en-US" dirty="0"/>
              <a:t>ECR</a:t>
            </a:r>
          </a:p>
        </p:txBody>
      </p:sp>
      <p:sp>
        <p:nvSpPr>
          <p:cNvPr id="12" name="Slide Number Placeholder 11">
            <a:extLst>
              <a:ext uri="{FF2B5EF4-FFF2-40B4-BE49-F238E27FC236}">
                <a16:creationId xmlns:a16="http://schemas.microsoft.com/office/drawing/2014/main" id="{D66A70BD-4B01-344F-9CB3-6CE7414A1B09}"/>
              </a:ext>
            </a:extLst>
          </p:cNvPr>
          <p:cNvSpPr>
            <a:spLocks noGrp="1"/>
          </p:cNvSpPr>
          <p:nvPr>
            <p:ph type="sldNum" sz="quarter" idx="12"/>
          </p:nvPr>
        </p:nvSpPr>
        <p:spPr/>
        <p:txBody>
          <a:bodyPr/>
          <a:lstStyle/>
          <a:p>
            <a:fld id="{7E260360-B404-C844-8651-31E0380F9243}" type="slidenum">
              <a:rPr lang="en-US" smtClean="0"/>
              <a:t>12</a:t>
            </a:fld>
            <a:endParaRPr lang="en-US"/>
          </a:p>
        </p:txBody>
      </p:sp>
    </p:spTree>
    <p:extLst>
      <p:ext uri="{BB962C8B-B14F-4D97-AF65-F5344CB8AC3E}">
        <p14:creationId xmlns:p14="http://schemas.microsoft.com/office/powerpoint/2010/main" val="103777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3BCDF33E-5C2E-054C-8544-F2E56670A39E}"/>
              </a:ext>
            </a:extLst>
          </p:cNvPr>
          <p:cNvSpPr txBox="1"/>
          <p:nvPr/>
        </p:nvSpPr>
        <p:spPr bwMode="auto">
          <a:xfrm>
            <a:off x="565140" y="1616456"/>
            <a:ext cx="2100893" cy="261610"/>
          </a:xfrm>
          <a:prstGeom prst="rect">
            <a:avLst/>
          </a:prstGeom>
          <a:noFill/>
          <a:ln w="9525">
            <a:noFill/>
            <a:miter lim="800000"/>
            <a:headEnd/>
            <a:tailEnd/>
          </a:ln>
        </p:spPr>
        <p:txBody>
          <a:bodyPr wrap="square" anchor="ctr">
            <a:spAutoFit/>
          </a:bodyPr>
          <a:lstStyle/>
          <a:p>
            <a:pPr>
              <a:spcAft>
                <a:spcPts val="300"/>
              </a:spcAft>
            </a:pPr>
            <a:r>
              <a:rPr lang="en-US" sz="1100" b="1" dirty="0" smtClean="0">
                <a:solidFill>
                  <a:srgbClr val="282827"/>
                </a:solidFill>
                <a:latin typeface="Gotham HTF Black" pitchFamily="2" charset="77"/>
              </a:rPr>
              <a:t>S</a:t>
            </a:r>
            <a:r>
              <a:rPr lang="en-US" sz="1100" b="1" dirty="0" smtClean="0">
                <a:solidFill>
                  <a:srgbClr val="282827"/>
                </a:solidFill>
                <a:latin typeface="Gotham HTF Black" pitchFamily="2" charset="77"/>
              </a:rPr>
              <a:t>upporto iniziale</a:t>
            </a:r>
            <a:endParaRPr lang="en-US" sz="1100" b="1" dirty="0">
              <a:solidFill>
                <a:srgbClr val="282827"/>
              </a:solidFill>
              <a:latin typeface="Gotham HTF Black" pitchFamily="2" charset="77"/>
            </a:endParaRPr>
          </a:p>
        </p:txBody>
      </p:sp>
      <p:sp>
        <p:nvSpPr>
          <p:cNvPr id="42" name="TextBox 41">
            <a:extLst>
              <a:ext uri="{FF2B5EF4-FFF2-40B4-BE49-F238E27FC236}">
                <a16:creationId xmlns:a16="http://schemas.microsoft.com/office/drawing/2014/main" id="{C27E21C5-9207-DC4B-AB9F-CF4D5260B3B4}"/>
              </a:ext>
            </a:extLst>
          </p:cNvPr>
          <p:cNvSpPr txBox="1"/>
          <p:nvPr/>
        </p:nvSpPr>
        <p:spPr bwMode="auto">
          <a:xfrm>
            <a:off x="565139" y="4772440"/>
            <a:ext cx="2855965" cy="261610"/>
          </a:xfrm>
          <a:prstGeom prst="rect">
            <a:avLst/>
          </a:prstGeom>
          <a:noFill/>
          <a:ln w="9525">
            <a:noFill/>
            <a:miter lim="800000"/>
            <a:headEnd/>
            <a:tailEnd/>
          </a:ln>
        </p:spPr>
        <p:txBody>
          <a:bodyPr wrap="square" anchor="ctr">
            <a:spAutoFit/>
          </a:bodyPr>
          <a:lstStyle/>
          <a:p>
            <a:pPr>
              <a:spcAft>
                <a:spcPts val="300"/>
              </a:spcAft>
            </a:pPr>
            <a:r>
              <a:rPr lang="it-IT" sz="1100" b="1">
                <a:solidFill>
                  <a:srgbClr val="282827"/>
                </a:solidFill>
                <a:latin typeface="Gotham HTF Black" pitchFamily="2" charset="77"/>
              </a:rPr>
              <a:t>Livello iniziale di Ethereum due network</a:t>
            </a:r>
            <a:endParaRPr lang="en-US" sz="1100" b="1" dirty="0">
              <a:solidFill>
                <a:srgbClr val="282827"/>
              </a:solidFill>
              <a:latin typeface="Gotham HTF Black" pitchFamily="2" charset="77"/>
            </a:endParaRPr>
          </a:p>
        </p:txBody>
      </p:sp>
      <p:sp>
        <p:nvSpPr>
          <p:cNvPr id="50" name="TextBox 49">
            <a:extLst>
              <a:ext uri="{FF2B5EF4-FFF2-40B4-BE49-F238E27FC236}">
                <a16:creationId xmlns:a16="http://schemas.microsoft.com/office/drawing/2014/main" id="{EFDB8E6C-4EE8-0048-8ADA-DABB73154474}"/>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accent2"/>
                </a:solidFill>
                <a:latin typeface="Gotham HTF Book" pitchFamily="2" charset="77"/>
              </a:rPr>
              <a:t>Il Token </a:t>
            </a:r>
            <a:r>
              <a:rPr lang="en-US" sz="1400" dirty="0" smtClean="0">
                <a:solidFill>
                  <a:schemeClr val="accent2"/>
                </a:solidFill>
                <a:latin typeface="Gotham HTF Book" pitchFamily="2" charset="77"/>
              </a:rPr>
              <a:t>ECR</a:t>
            </a:r>
            <a:endParaRPr lang="en-US" sz="1400" dirty="0">
              <a:solidFill>
                <a:schemeClr val="accent2"/>
              </a:solidFill>
              <a:latin typeface="Gotham HTF Book" pitchFamily="2" charset="77"/>
            </a:endParaRPr>
          </a:p>
        </p:txBody>
      </p:sp>
      <p:sp>
        <p:nvSpPr>
          <p:cNvPr id="51" name="TextBox 50">
            <a:extLst>
              <a:ext uri="{FF2B5EF4-FFF2-40B4-BE49-F238E27FC236}">
                <a16:creationId xmlns:a16="http://schemas.microsoft.com/office/drawing/2014/main" id="{3CF0B85A-AD21-C44F-B15E-D6C2A4C8CCC4}"/>
              </a:ext>
            </a:extLst>
          </p:cNvPr>
          <p:cNvSpPr txBox="1"/>
          <p:nvPr/>
        </p:nvSpPr>
        <p:spPr>
          <a:xfrm>
            <a:off x="657225" y="741496"/>
            <a:ext cx="5543550" cy="663971"/>
          </a:xfrm>
          <a:prstGeom prst="rect">
            <a:avLst/>
          </a:prstGeom>
          <a:noFill/>
        </p:spPr>
        <p:txBody>
          <a:bodyPr wrap="square" lIns="0" rtlCol="0">
            <a:noAutofit/>
          </a:bodyPr>
          <a:lstStyle/>
          <a:p>
            <a:pPr algn="ctr">
              <a:lnSpc>
                <a:spcPct val="90000"/>
              </a:lnSpc>
            </a:pPr>
            <a:r>
              <a:rPr lang="en-US" sz="2000" b="1" dirty="0">
                <a:solidFill>
                  <a:srgbClr val="282827"/>
                </a:solidFill>
                <a:latin typeface="Gotham HTF Black" pitchFamily="2" charset="77"/>
              </a:rPr>
              <a:t>Networks</a:t>
            </a:r>
          </a:p>
        </p:txBody>
      </p:sp>
      <p:sp>
        <p:nvSpPr>
          <p:cNvPr id="67" name="Footer Placeholder 66">
            <a:extLst>
              <a:ext uri="{FF2B5EF4-FFF2-40B4-BE49-F238E27FC236}">
                <a16:creationId xmlns:a16="http://schemas.microsoft.com/office/drawing/2014/main" id="{09434C0B-D56C-4749-8071-B2E3EEF5669D}"/>
              </a:ext>
            </a:extLst>
          </p:cNvPr>
          <p:cNvSpPr>
            <a:spLocks noGrp="1"/>
          </p:cNvSpPr>
          <p:nvPr>
            <p:ph type="ftr" sz="quarter" idx="11"/>
          </p:nvPr>
        </p:nvSpPr>
        <p:spPr/>
        <p:txBody>
          <a:bodyPr/>
          <a:lstStyle/>
          <a:p>
            <a:r>
              <a:rPr lang="en-US" dirty="0" smtClean="0"/>
              <a:t>Un’</a:t>
            </a:r>
            <a:r>
              <a:rPr lang="en-US" dirty="0" smtClean="0"/>
              <a:t>introduzione </a:t>
            </a:r>
            <a:r>
              <a:rPr lang="en-US" dirty="0"/>
              <a:t>a</a:t>
            </a:r>
            <a:r>
              <a:rPr lang="en-US" dirty="0" smtClean="0"/>
              <a:t> </a:t>
            </a:r>
            <a:r>
              <a:rPr lang="en-US" dirty="0"/>
              <a:t>ECR</a:t>
            </a:r>
          </a:p>
        </p:txBody>
      </p:sp>
      <p:sp>
        <p:nvSpPr>
          <p:cNvPr id="68" name="Slide Number Placeholder 67">
            <a:extLst>
              <a:ext uri="{FF2B5EF4-FFF2-40B4-BE49-F238E27FC236}">
                <a16:creationId xmlns:a16="http://schemas.microsoft.com/office/drawing/2014/main" id="{6033CAC4-85C6-524F-809A-93D990A9426D}"/>
              </a:ext>
            </a:extLst>
          </p:cNvPr>
          <p:cNvSpPr>
            <a:spLocks noGrp="1"/>
          </p:cNvSpPr>
          <p:nvPr>
            <p:ph type="sldNum" sz="quarter" idx="12"/>
          </p:nvPr>
        </p:nvSpPr>
        <p:spPr/>
        <p:txBody>
          <a:bodyPr/>
          <a:lstStyle/>
          <a:p>
            <a:fld id="{7E260360-B404-C844-8651-31E0380F9243}" type="slidenum">
              <a:rPr lang="en-US" smtClean="0"/>
              <a:t>13</a:t>
            </a:fld>
            <a:endParaRPr lang="en-US"/>
          </a:p>
        </p:txBody>
      </p:sp>
      <p:grpSp>
        <p:nvGrpSpPr>
          <p:cNvPr id="78" name="Group 77">
            <a:extLst>
              <a:ext uri="{FF2B5EF4-FFF2-40B4-BE49-F238E27FC236}">
                <a16:creationId xmlns:a16="http://schemas.microsoft.com/office/drawing/2014/main" id="{A0574E5A-3981-834C-92D9-C439EA9B1CA5}"/>
              </a:ext>
            </a:extLst>
          </p:cNvPr>
          <p:cNvGrpSpPr/>
          <p:nvPr/>
        </p:nvGrpSpPr>
        <p:grpSpPr>
          <a:xfrm>
            <a:off x="965006" y="5302376"/>
            <a:ext cx="4815467" cy="1598582"/>
            <a:chOff x="887979" y="4179618"/>
            <a:chExt cx="3795913" cy="1260122"/>
          </a:xfrm>
          <a:solidFill>
            <a:schemeClr val="tx2"/>
          </a:solidFill>
        </p:grpSpPr>
        <p:pic>
          <p:nvPicPr>
            <p:cNvPr id="43" name="Graphic 42">
              <a:extLst>
                <a:ext uri="{FF2B5EF4-FFF2-40B4-BE49-F238E27FC236}">
                  <a16:creationId xmlns:a16="http://schemas.microsoft.com/office/drawing/2014/main" id="{4963F1B2-4E05-1440-B01F-D460EFEEE40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887979" y="4179618"/>
              <a:ext cx="1414739" cy="423976"/>
            </a:xfrm>
            <a:prstGeom prst="rect">
              <a:avLst/>
            </a:prstGeom>
          </p:spPr>
        </p:pic>
        <p:pic>
          <p:nvPicPr>
            <p:cNvPr id="46" name="Picture 45" descr="A picture containing text, sign&#10;&#10;Description automatically generated">
              <a:extLst>
                <a:ext uri="{FF2B5EF4-FFF2-40B4-BE49-F238E27FC236}">
                  <a16:creationId xmlns:a16="http://schemas.microsoft.com/office/drawing/2014/main" id="{EF95EA45-DF93-0E47-88E1-E6AFCD1E6B7D}"/>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b="31397"/>
            <a:stretch/>
          </p:blipFill>
          <p:spPr>
            <a:xfrm>
              <a:off x="3357850" y="4373003"/>
              <a:ext cx="1326042" cy="305192"/>
            </a:xfrm>
            <a:prstGeom prst="rect">
              <a:avLst/>
            </a:prstGeom>
            <a:noFill/>
          </p:spPr>
        </p:pic>
        <p:sp>
          <p:nvSpPr>
            <p:cNvPr id="3" name="Graphic 46">
              <a:extLst>
                <a:ext uri="{FF2B5EF4-FFF2-40B4-BE49-F238E27FC236}">
                  <a16:creationId xmlns:a16="http://schemas.microsoft.com/office/drawing/2014/main" id="{EADD4804-26BD-F04C-B709-84B96BFB4226}"/>
                </a:ext>
              </a:extLst>
            </p:cNvPr>
            <p:cNvSpPr/>
            <p:nvPr/>
          </p:nvSpPr>
          <p:spPr>
            <a:xfrm>
              <a:off x="1134250" y="5144045"/>
              <a:ext cx="295526" cy="295695"/>
            </a:xfrm>
            <a:custGeom>
              <a:avLst/>
              <a:gdLst>
                <a:gd name="connsiteX0" fmla="*/ 295526 w 295526"/>
                <a:gd name="connsiteY0" fmla="*/ 147848 h 295695"/>
                <a:gd name="connsiteX1" fmla="*/ 147237 w 295526"/>
                <a:gd name="connsiteY1" fmla="*/ 0 h 295695"/>
                <a:gd name="connsiteX2" fmla="*/ 147237 w 295526"/>
                <a:gd name="connsiteY2" fmla="*/ 108278 h 295695"/>
                <a:gd name="connsiteX3" fmla="*/ 0 w 295526"/>
                <a:gd name="connsiteY3" fmla="*/ 216687 h 295695"/>
                <a:gd name="connsiteX4" fmla="*/ 147237 w 295526"/>
                <a:gd name="connsiteY4" fmla="*/ 216789 h 295695"/>
                <a:gd name="connsiteX5" fmla="*/ 147237 w 295526"/>
                <a:gd name="connsiteY5" fmla="*/ 295695 h 295695"/>
                <a:gd name="connsiteX6" fmla="*/ 295526 w 295526"/>
                <a:gd name="connsiteY6" fmla="*/ 147848 h 295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526" h="295695">
                  <a:moveTo>
                    <a:pt x="295526" y="147848"/>
                  </a:moveTo>
                  <a:lnTo>
                    <a:pt x="147237" y="0"/>
                  </a:lnTo>
                  <a:lnTo>
                    <a:pt x="147237" y="108278"/>
                  </a:lnTo>
                  <a:lnTo>
                    <a:pt x="0" y="216687"/>
                  </a:lnTo>
                  <a:lnTo>
                    <a:pt x="147237" y="216789"/>
                  </a:lnTo>
                  <a:lnTo>
                    <a:pt x="147237" y="295695"/>
                  </a:lnTo>
                  <a:lnTo>
                    <a:pt x="295526" y="147848"/>
                  </a:lnTo>
                  <a:close/>
                </a:path>
              </a:pathLst>
            </a:custGeom>
            <a:grpFill/>
            <a:ln w="1362" cap="flat">
              <a:noFill/>
              <a:prstDash val="solid"/>
              <a:miter/>
            </a:ln>
          </p:spPr>
          <p:txBody>
            <a:bodyPr rtlCol="0" anchor="ctr"/>
            <a:lstStyle/>
            <a:p>
              <a:endParaRPr lang="en-US"/>
            </a:p>
          </p:txBody>
        </p:sp>
        <p:sp>
          <p:nvSpPr>
            <p:cNvPr id="4" name="Graphic 46">
              <a:extLst>
                <a:ext uri="{FF2B5EF4-FFF2-40B4-BE49-F238E27FC236}">
                  <a16:creationId xmlns:a16="http://schemas.microsoft.com/office/drawing/2014/main" id="{EADD4804-26BD-F04C-B709-84B96BFB4226}"/>
                </a:ext>
              </a:extLst>
            </p:cNvPr>
            <p:cNvSpPr/>
            <p:nvPr/>
          </p:nvSpPr>
          <p:spPr>
            <a:xfrm>
              <a:off x="907032" y="5143992"/>
              <a:ext cx="294448" cy="295694"/>
            </a:xfrm>
            <a:custGeom>
              <a:avLst/>
              <a:gdLst>
                <a:gd name="connsiteX0" fmla="*/ 0 w 294448"/>
                <a:gd name="connsiteY0" fmla="*/ 147847 h 295694"/>
                <a:gd name="connsiteX1" fmla="*/ 148289 w 294448"/>
                <a:gd name="connsiteY1" fmla="*/ 295695 h 295694"/>
                <a:gd name="connsiteX2" fmla="*/ 148289 w 294448"/>
                <a:gd name="connsiteY2" fmla="*/ 188563 h 295694"/>
                <a:gd name="connsiteX3" fmla="*/ 294448 w 294448"/>
                <a:gd name="connsiteY3" fmla="*/ 80082 h 295694"/>
                <a:gd name="connsiteX4" fmla="*/ 148289 w 294448"/>
                <a:gd name="connsiteY4" fmla="*/ 79982 h 295694"/>
                <a:gd name="connsiteX5" fmla="*/ 148289 w 294448"/>
                <a:gd name="connsiteY5" fmla="*/ 0 h 295694"/>
                <a:gd name="connsiteX6" fmla="*/ 0 w 294448"/>
                <a:gd name="connsiteY6" fmla="*/ 147847 h 29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4448" h="295694">
                  <a:moveTo>
                    <a:pt x="0" y="147847"/>
                  </a:moveTo>
                  <a:lnTo>
                    <a:pt x="148289" y="295695"/>
                  </a:lnTo>
                  <a:lnTo>
                    <a:pt x="148289" y="188563"/>
                  </a:lnTo>
                  <a:lnTo>
                    <a:pt x="294448" y="80082"/>
                  </a:lnTo>
                  <a:lnTo>
                    <a:pt x="148289" y="79982"/>
                  </a:lnTo>
                  <a:lnTo>
                    <a:pt x="148289" y="0"/>
                  </a:lnTo>
                  <a:lnTo>
                    <a:pt x="0" y="147847"/>
                  </a:lnTo>
                  <a:close/>
                </a:path>
              </a:pathLst>
            </a:custGeom>
            <a:grpFill/>
            <a:ln w="1362" cap="flat">
              <a:noFill/>
              <a:prstDash val="solid"/>
              <a:miter/>
            </a:ln>
          </p:spPr>
          <p:txBody>
            <a:bodyPr rtlCol="0" anchor="ctr"/>
            <a:lstStyle/>
            <a:p>
              <a:endParaRPr lang="en-US"/>
            </a:p>
          </p:txBody>
        </p:sp>
        <p:sp>
          <p:nvSpPr>
            <p:cNvPr id="5" name="Graphic 46">
              <a:extLst>
                <a:ext uri="{FF2B5EF4-FFF2-40B4-BE49-F238E27FC236}">
                  <a16:creationId xmlns:a16="http://schemas.microsoft.com/office/drawing/2014/main" id="{EADD4804-26BD-F04C-B709-84B96BFB4226}"/>
                </a:ext>
              </a:extLst>
            </p:cNvPr>
            <p:cNvSpPr/>
            <p:nvPr/>
          </p:nvSpPr>
          <p:spPr>
            <a:xfrm>
              <a:off x="1544274" y="5241829"/>
              <a:ext cx="113775" cy="137127"/>
            </a:xfrm>
            <a:custGeom>
              <a:avLst/>
              <a:gdLst>
                <a:gd name="connsiteX0" fmla="*/ 113776 w 113775"/>
                <a:gd name="connsiteY0" fmla="*/ 137127 h 137127"/>
                <a:gd name="connsiteX1" fmla="*/ 0 w 113775"/>
                <a:gd name="connsiteY1" fmla="*/ 137127 h 137127"/>
                <a:gd name="connsiteX2" fmla="*/ 0 w 113775"/>
                <a:gd name="connsiteY2" fmla="*/ 104518 h 137127"/>
                <a:gd name="connsiteX3" fmla="*/ 65134 w 113775"/>
                <a:gd name="connsiteY3" fmla="*/ 32052 h 137127"/>
                <a:gd name="connsiteX4" fmla="*/ 1677 w 113775"/>
                <a:gd name="connsiteY4" fmla="*/ 32052 h 137127"/>
                <a:gd name="connsiteX5" fmla="*/ 1677 w 113775"/>
                <a:gd name="connsiteY5" fmla="*/ 0 h 137127"/>
                <a:gd name="connsiteX6" fmla="*/ 112658 w 113775"/>
                <a:gd name="connsiteY6" fmla="*/ 0 h 137127"/>
                <a:gd name="connsiteX7" fmla="*/ 112658 w 113775"/>
                <a:gd name="connsiteY7" fmla="*/ 30938 h 137127"/>
                <a:gd name="connsiteX8" fmla="*/ 45566 w 113775"/>
                <a:gd name="connsiteY8" fmla="*/ 104796 h 137127"/>
                <a:gd name="connsiteX9" fmla="*/ 113776 w 113775"/>
                <a:gd name="connsiteY9" fmla="*/ 104796 h 137127"/>
                <a:gd name="connsiteX10" fmla="*/ 113776 w 113775"/>
                <a:gd name="connsiteY10" fmla="*/ 137127 h 1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775" h="137127">
                  <a:moveTo>
                    <a:pt x="113776" y="137127"/>
                  </a:moveTo>
                  <a:lnTo>
                    <a:pt x="0" y="137127"/>
                  </a:lnTo>
                  <a:lnTo>
                    <a:pt x="0" y="104518"/>
                  </a:lnTo>
                  <a:lnTo>
                    <a:pt x="65134" y="32052"/>
                  </a:lnTo>
                  <a:lnTo>
                    <a:pt x="1677" y="32052"/>
                  </a:lnTo>
                  <a:lnTo>
                    <a:pt x="1677" y="0"/>
                  </a:lnTo>
                  <a:lnTo>
                    <a:pt x="112658" y="0"/>
                  </a:lnTo>
                  <a:lnTo>
                    <a:pt x="112658" y="30938"/>
                  </a:lnTo>
                  <a:lnTo>
                    <a:pt x="45566" y="104796"/>
                  </a:lnTo>
                  <a:lnTo>
                    <a:pt x="113776" y="104796"/>
                  </a:lnTo>
                  <a:lnTo>
                    <a:pt x="113776" y="137127"/>
                  </a:lnTo>
                  <a:close/>
                </a:path>
              </a:pathLst>
            </a:custGeom>
            <a:grpFill/>
            <a:ln w="1362" cap="flat">
              <a:noFill/>
              <a:prstDash val="solid"/>
              <a:miter/>
            </a:ln>
          </p:spPr>
          <p:txBody>
            <a:bodyPr rtlCol="0" anchor="ctr"/>
            <a:lstStyle/>
            <a:p>
              <a:endParaRPr lang="en-US"/>
            </a:p>
          </p:txBody>
        </p:sp>
        <p:sp>
          <p:nvSpPr>
            <p:cNvPr id="6" name="Graphic 46">
              <a:extLst>
                <a:ext uri="{FF2B5EF4-FFF2-40B4-BE49-F238E27FC236}">
                  <a16:creationId xmlns:a16="http://schemas.microsoft.com/office/drawing/2014/main" id="{EADD4804-26BD-F04C-B709-84B96BFB4226}"/>
                </a:ext>
              </a:extLst>
            </p:cNvPr>
            <p:cNvSpPr/>
            <p:nvPr/>
          </p:nvSpPr>
          <p:spPr>
            <a:xfrm>
              <a:off x="1679979" y="5177167"/>
              <a:ext cx="134462" cy="201789"/>
            </a:xfrm>
            <a:custGeom>
              <a:avLst/>
              <a:gdLst>
                <a:gd name="connsiteX0" fmla="*/ 133344 w 134462"/>
                <a:gd name="connsiteY0" fmla="*/ 64662 h 201789"/>
                <a:gd name="connsiteX1" fmla="*/ 78274 w 134462"/>
                <a:gd name="connsiteY1" fmla="*/ 122356 h 201789"/>
                <a:gd name="connsiteX2" fmla="*/ 134462 w 134462"/>
                <a:gd name="connsiteY2" fmla="*/ 201790 h 201789"/>
                <a:gd name="connsiteX3" fmla="*/ 88897 w 134462"/>
                <a:gd name="connsiteY3" fmla="*/ 201790 h 201789"/>
                <a:gd name="connsiteX4" fmla="*/ 52555 w 134462"/>
                <a:gd name="connsiteY4" fmla="*/ 149391 h 201789"/>
                <a:gd name="connsiteX5" fmla="*/ 37181 w 134462"/>
                <a:gd name="connsiteY5" fmla="*/ 165557 h 201789"/>
                <a:gd name="connsiteX6" fmla="*/ 37181 w 134462"/>
                <a:gd name="connsiteY6" fmla="*/ 201790 h 201789"/>
                <a:gd name="connsiteX7" fmla="*/ 0 w 134462"/>
                <a:gd name="connsiteY7" fmla="*/ 201790 h 201789"/>
                <a:gd name="connsiteX8" fmla="*/ 0 w 134462"/>
                <a:gd name="connsiteY8" fmla="*/ 0 h 201789"/>
                <a:gd name="connsiteX9" fmla="*/ 37181 w 134462"/>
                <a:gd name="connsiteY9" fmla="*/ 0 h 201789"/>
                <a:gd name="connsiteX10" fmla="*/ 37181 w 134462"/>
                <a:gd name="connsiteY10" fmla="*/ 115667 h 201789"/>
                <a:gd name="connsiteX11" fmla="*/ 84703 w 134462"/>
                <a:gd name="connsiteY11" fmla="*/ 64662 h 201789"/>
                <a:gd name="connsiteX12" fmla="*/ 133344 w 134462"/>
                <a:gd name="connsiteY12" fmla="*/ 64662 h 201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462" h="201789">
                  <a:moveTo>
                    <a:pt x="133344" y="64662"/>
                  </a:moveTo>
                  <a:lnTo>
                    <a:pt x="78274" y="122356"/>
                  </a:lnTo>
                  <a:lnTo>
                    <a:pt x="134462" y="201790"/>
                  </a:lnTo>
                  <a:lnTo>
                    <a:pt x="88897" y="201790"/>
                  </a:lnTo>
                  <a:lnTo>
                    <a:pt x="52555" y="149391"/>
                  </a:lnTo>
                  <a:lnTo>
                    <a:pt x="37181" y="165557"/>
                  </a:lnTo>
                  <a:lnTo>
                    <a:pt x="37181" y="201790"/>
                  </a:lnTo>
                  <a:lnTo>
                    <a:pt x="0" y="201790"/>
                  </a:lnTo>
                  <a:lnTo>
                    <a:pt x="0" y="0"/>
                  </a:lnTo>
                  <a:lnTo>
                    <a:pt x="37181" y="0"/>
                  </a:lnTo>
                  <a:lnTo>
                    <a:pt x="37181" y="115667"/>
                  </a:lnTo>
                  <a:lnTo>
                    <a:pt x="84703" y="64662"/>
                  </a:lnTo>
                  <a:lnTo>
                    <a:pt x="133344" y="64662"/>
                  </a:lnTo>
                  <a:close/>
                </a:path>
              </a:pathLst>
            </a:custGeom>
            <a:grpFill/>
            <a:ln w="1362" cap="flat">
              <a:noFill/>
              <a:prstDash val="solid"/>
              <a:miter/>
            </a:ln>
          </p:spPr>
          <p:txBody>
            <a:bodyPr rtlCol="0" anchor="ctr"/>
            <a:lstStyle/>
            <a:p>
              <a:endParaRPr lang="en-US"/>
            </a:p>
          </p:txBody>
        </p:sp>
        <p:sp>
          <p:nvSpPr>
            <p:cNvPr id="7" name="Graphic 46">
              <a:extLst>
                <a:ext uri="{FF2B5EF4-FFF2-40B4-BE49-F238E27FC236}">
                  <a16:creationId xmlns:a16="http://schemas.microsoft.com/office/drawing/2014/main" id="{EADD4804-26BD-F04C-B709-84B96BFB4226}"/>
                </a:ext>
              </a:extLst>
            </p:cNvPr>
            <p:cNvSpPr/>
            <p:nvPr/>
          </p:nvSpPr>
          <p:spPr>
            <a:xfrm>
              <a:off x="1827431" y="5177167"/>
              <a:ext cx="150401" cy="205969"/>
            </a:xfrm>
            <a:custGeom>
              <a:avLst/>
              <a:gdLst>
                <a:gd name="connsiteX0" fmla="*/ 147601 w 150401"/>
                <a:gd name="connsiteY0" fmla="*/ 51283 h 205969"/>
                <a:gd name="connsiteX1" fmla="*/ 112937 w 150401"/>
                <a:gd name="connsiteY1" fmla="*/ 61875 h 205969"/>
                <a:gd name="connsiteX2" fmla="*/ 102316 w 150401"/>
                <a:gd name="connsiteY2" fmla="*/ 42644 h 205969"/>
                <a:gd name="connsiteX3" fmla="*/ 76872 w 150401"/>
                <a:gd name="connsiteY3" fmla="*/ 34004 h 205969"/>
                <a:gd name="connsiteX4" fmla="*/ 54509 w 150401"/>
                <a:gd name="connsiteY4" fmla="*/ 41529 h 205969"/>
                <a:gd name="connsiteX5" fmla="*/ 45849 w 150401"/>
                <a:gd name="connsiteY5" fmla="*/ 59088 h 205969"/>
                <a:gd name="connsiteX6" fmla="*/ 67371 w 150401"/>
                <a:gd name="connsiteY6" fmla="*/ 81385 h 205969"/>
                <a:gd name="connsiteX7" fmla="*/ 95044 w 150401"/>
                <a:gd name="connsiteY7" fmla="*/ 86681 h 205969"/>
                <a:gd name="connsiteX8" fmla="*/ 135860 w 150401"/>
                <a:gd name="connsiteY8" fmla="*/ 107584 h 205969"/>
                <a:gd name="connsiteX9" fmla="*/ 150402 w 150401"/>
                <a:gd name="connsiteY9" fmla="*/ 144932 h 205969"/>
                <a:gd name="connsiteX10" fmla="*/ 130829 w 150401"/>
                <a:gd name="connsiteY10" fmla="*/ 187854 h 205969"/>
                <a:gd name="connsiteX11" fmla="*/ 78833 w 150401"/>
                <a:gd name="connsiteY11" fmla="*/ 205970 h 205969"/>
                <a:gd name="connsiteX12" fmla="*/ 45009 w 150401"/>
                <a:gd name="connsiteY12" fmla="*/ 200396 h 205969"/>
                <a:gd name="connsiteX13" fmla="*/ 20687 w 150401"/>
                <a:gd name="connsiteY13" fmla="*/ 185624 h 205969"/>
                <a:gd name="connsiteX14" fmla="*/ 6150 w 150401"/>
                <a:gd name="connsiteY14" fmla="*/ 165835 h 205969"/>
                <a:gd name="connsiteX15" fmla="*/ 0 w 150401"/>
                <a:gd name="connsiteY15" fmla="*/ 144095 h 205969"/>
                <a:gd name="connsiteX16" fmla="*/ 35782 w 150401"/>
                <a:gd name="connsiteY16" fmla="*/ 134619 h 205969"/>
                <a:gd name="connsiteX17" fmla="*/ 48079 w 150401"/>
                <a:gd name="connsiteY17" fmla="*/ 161097 h 205969"/>
                <a:gd name="connsiteX18" fmla="*/ 79113 w 150401"/>
                <a:gd name="connsiteY18" fmla="*/ 171688 h 205969"/>
                <a:gd name="connsiteX19" fmla="*/ 102596 w 150401"/>
                <a:gd name="connsiteY19" fmla="*/ 164999 h 205969"/>
                <a:gd name="connsiteX20" fmla="*/ 111256 w 150401"/>
                <a:gd name="connsiteY20" fmla="*/ 147440 h 205969"/>
                <a:gd name="connsiteX21" fmla="*/ 104825 w 150401"/>
                <a:gd name="connsiteY21" fmla="*/ 132668 h 205969"/>
                <a:gd name="connsiteX22" fmla="*/ 87224 w 150401"/>
                <a:gd name="connsiteY22" fmla="*/ 124028 h 205969"/>
                <a:gd name="connsiteX23" fmla="*/ 59540 w 150401"/>
                <a:gd name="connsiteY23" fmla="*/ 118454 h 205969"/>
                <a:gd name="connsiteX24" fmla="*/ 21525 w 150401"/>
                <a:gd name="connsiteY24" fmla="*/ 98665 h 205969"/>
                <a:gd name="connsiteX25" fmla="*/ 7548 w 150401"/>
                <a:gd name="connsiteY25" fmla="*/ 61875 h 205969"/>
                <a:gd name="connsiteX26" fmla="*/ 27675 w 150401"/>
                <a:gd name="connsiteY26" fmla="*/ 17838 h 205969"/>
                <a:gd name="connsiteX27" fmla="*/ 76592 w 150401"/>
                <a:gd name="connsiteY27" fmla="*/ 0 h 205969"/>
                <a:gd name="connsiteX28" fmla="*/ 107066 w 150401"/>
                <a:gd name="connsiteY28" fmla="*/ 4738 h 205969"/>
                <a:gd name="connsiteX29" fmla="*/ 128588 w 150401"/>
                <a:gd name="connsiteY29" fmla="*/ 17559 h 205969"/>
                <a:gd name="connsiteX30" fmla="*/ 141170 w 150401"/>
                <a:gd name="connsiteY30" fmla="*/ 33724 h 205969"/>
                <a:gd name="connsiteX31" fmla="*/ 147601 w 150401"/>
                <a:gd name="connsiteY31" fmla="*/ 51283 h 20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0401" h="205969">
                  <a:moveTo>
                    <a:pt x="147601" y="51283"/>
                  </a:moveTo>
                  <a:lnTo>
                    <a:pt x="112937" y="61875"/>
                  </a:lnTo>
                  <a:cubicBezTo>
                    <a:pt x="111633" y="54814"/>
                    <a:pt x="108089" y="48404"/>
                    <a:pt x="102316" y="42644"/>
                  </a:cubicBezTo>
                  <a:cubicBezTo>
                    <a:pt x="96542" y="36883"/>
                    <a:pt x="88053" y="34004"/>
                    <a:pt x="76872" y="34004"/>
                  </a:cubicBezTo>
                  <a:cubicBezTo>
                    <a:pt x="67748" y="34004"/>
                    <a:pt x="60294" y="36512"/>
                    <a:pt x="54509" y="41529"/>
                  </a:cubicBezTo>
                  <a:cubicBezTo>
                    <a:pt x="48736" y="46360"/>
                    <a:pt x="45849" y="52213"/>
                    <a:pt x="45849" y="59088"/>
                  </a:cubicBezTo>
                  <a:cubicBezTo>
                    <a:pt x="45849" y="71166"/>
                    <a:pt x="53023" y="78598"/>
                    <a:pt x="67371" y="81385"/>
                  </a:cubicBezTo>
                  <a:lnTo>
                    <a:pt x="95044" y="86681"/>
                  </a:lnTo>
                  <a:cubicBezTo>
                    <a:pt x="112560" y="90025"/>
                    <a:pt x="126165" y="96993"/>
                    <a:pt x="135860" y="107584"/>
                  </a:cubicBezTo>
                  <a:cubicBezTo>
                    <a:pt x="145554" y="118175"/>
                    <a:pt x="150402" y="130624"/>
                    <a:pt x="150402" y="144932"/>
                  </a:cubicBezTo>
                  <a:cubicBezTo>
                    <a:pt x="150402" y="161283"/>
                    <a:pt x="143874" y="175590"/>
                    <a:pt x="130829" y="187854"/>
                  </a:cubicBezTo>
                  <a:cubicBezTo>
                    <a:pt x="117967" y="199932"/>
                    <a:pt x="100635" y="205970"/>
                    <a:pt x="78833" y="205970"/>
                  </a:cubicBezTo>
                  <a:cubicBezTo>
                    <a:pt x="66348" y="205970"/>
                    <a:pt x="55070" y="204112"/>
                    <a:pt x="45009" y="200396"/>
                  </a:cubicBezTo>
                  <a:cubicBezTo>
                    <a:pt x="34943" y="196680"/>
                    <a:pt x="26836" y="191755"/>
                    <a:pt x="20687" y="185624"/>
                  </a:cubicBezTo>
                  <a:cubicBezTo>
                    <a:pt x="14537" y="179307"/>
                    <a:pt x="9690" y="172710"/>
                    <a:pt x="6150" y="165835"/>
                  </a:cubicBezTo>
                  <a:cubicBezTo>
                    <a:pt x="2795" y="158774"/>
                    <a:pt x="745" y="151528"/>
                    <a:pt x="0" y="144095"/>
                  </a:cubicBezTo>
                  <a:lnTo>
                    <a:pt x="35782" y="134619"/>
                  </a:lnTo>
                  <a:cubicBezTo>
                    <a:pt x="36714" y="145210"/>
                    <a:pt x="40818" y="154036"/>
                    <a:pt x="48079" y="161097"/>
                  </a:cubicBezTo>
                  <a:cubicBezTo>
                    <a:pt x="55533" y="168158"/>
                    <a:pt x="65885" y="171688"/>
                    <a:pt x="79113" y="171688"/>
                  </a:cubicBezTo>
                  <a:cubicBezTo>
                    <a:pt x="89174" y="171688"/>
                    <a:pt x="97005" y="169459"/>
                    <a:pt x="102596" y="164999"/>
                  </a:cubicBezTo>
                  <a:cubicBezTo>
                    <a:pt x="108369" y="160539"/>
                    <a:pt x="111256" y="154686"/>
                    <a:pt x="111256" y="147440"/>
                  </a:cubicBezTo>
                  <a:cubicBezTo>
                    <a:pt x="111256" y="141680"/>
                    <a:pt x="109113" y="136757"/>
                    <a:pt x="104825" y="132668"/>
                  </a:cubicBezTo>
                  <a:cubicBezTo>
                    <a:pt x="100732" y="128394"/>
                    <a:pt x="94861" y="125515"/>
                    <a:pt x="87224" y="124028"/>
                  </a:cubicBezTo>
                  <a:lnTo>
                    <a:pt x="59540" y="118454"/>
                  </a:lnTo>
                  <a:cubicBezTo>
                    <a:pt x="43511" y="115109"/>
                    <a:pt x="30843" y="108513"/>
                    <a:pt x="21525" y="98665"/>
                  </a:cubicBezTo>
                  <a:cubicBezTo>
                    <a:pt x="12207" y="88817"/>
                    <a:pt x="7548" y="76554"/>
                    <a:pt x="7548" y="61875"/>
                  </a:cubicBezTo>
                  <a:cubicBezTo>
                    <a:pt x="7548" y="44409"/>
                    <a:pt x="14257" y="29730"/>
                    <a:pt x="27675" y="17838"/>
                  </a:cubicBezTo>
                  <a:cubicBezTo>
                    <a:pt x="41281" y="5947"/>
                    <a:pt x="57590" y="0"/>
                    <a:pt x="76592" y="0"/>
                  </a:cubicBezTo>
                  <a:cubicBezTo>
                    <a:pt x="87967" y="0"/>
                    <a:pt x="98125" y="1579"/>
                    <a:pt x="107066" y="4738"/>
                  </a:cubicBezTo>
                  <a:cubicBezTo>
                    <a:pt x="116007" y="7897"/>
                    <a:pt x="123192" y="12170"/>
                    <a:pt x="128588" y="17559"/>
                  </a:cubicBezTo>
                  <a:cubicBezTo>
                    <a:pt x="133996" y="22762"/>
                    <a:pt x="138186" y="28151"/>
                    <a:pt x="141170" y="33724"/>
                  </a:cubicBezTo>
                  <a:cubicBezTo>
                    <a:pt x="144154" y="39299"/>
                    <a:pt x="146298" y="45152"/>
                    <a:pt x="147601" y="51283"/>
                  </a:cubicBezTo>
                  <a:close/>
                </a:path>
              </a:pathLst>
            </a:custGeom>
            <a:grpFill/>
            <a:ln w="1362" cap="flat">
              <a:noFill/>
              <a:prstDash val="solid"/>
              <a:miter/>
            </a:ln>
          </p:spPr>
          <p:txBody>
            <a:bodyPr rtlCol="0" anchor="ctr"/>
            <a:lstStyle/>
            <a:p>
              <a:endParaRPr lang="en-US"/>
            </a:p>
          </p:txBody>
        </p:sp>
        <p:sp>
          <p:nvSpPr>
            <p:cNvPr id="8" name="Graphic 46">
              <a:extLst>
                <a:ext uri="{FF2B5EF4-FFF2-40B4-BE49-F238E27FC236}">
                  <a16:creationId xmlns:a16="http://schemas.microsoft.com/office/drawing/2014/main" id="{EADD4804-26BD-F04C-B709-84B96BFB4226}"/>
                </a:ext>
              </a:extLst>
            </p:cNvPr>
            <p:cNvSpPr/>
            <p:nvPr/>
          </p:nvSpPr>
          <p:spPr>
            <a:xfrm>
              <a:off x="1975043" y="5241829"/>
              <a:ext cx="151798" cy="191197"/>
            </a:xfrm>
            <a:custGeom>
              <a:avLst/>
              <a:gdLst>
                <a:gd name="connsiteX0" fmla="*/ 65418 w 151798"/>
                <a:gd name="connsiteY0" fmla="*/ 191197 h 191197"/>
                <a:gd name="connsiteX1" fmla="*/ 26004 w 151798"/>
                <a:gd name="connsiteY1" fmla="*/ 191197 h 191197"/>
                <a:gd name="connsiteX2" fmla="*/ 58427 w 151798"/>
                <a:gd name="connsiteY2" fmla="*/ 119847 h 191197"/>
                <a:gd name="connsiteX3" fmla="*/ 0 w 151798"/>
                <a:gd name="connsiteY3" fmla="*/ 0 h 191197"/>
                <a:gd name="connsiteX4" fmla="*/ 41655 w 151798"/>
                <a:gd name="connsiteY4" fmla="*/ 0 h 191197"/>
                <a:gd name="connsiteX5" fmla="*/ 78280 w 151798"/>
                <a:gd name="connsiteY5" fmla="*/ 80270 h 191197"/>
                <a:gd name="connsiteX6" fmla="*/ 112104 w 151798"/>
                <a:gd name="connsiteY6" fmla="*/ 0 h 191197"/>
                <a:gd name="connsiteX7" fmla="*/ 151799 w 151798"/>
                <a:gd name="connsiteY7" fmla="*/ 0 h 191197"/>
                <a:gd name="connsiteX8" fmla="*/ 65418 w 151798"/>
                <a:gd name="connsiteY8" fmla="*/ 191197 h 19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798" h="191197">
                  <a:moveTo>
                    <a:pt x="65418" y="191197"/>
                  </a:moveTo>
                  <a:lnTo>
                    <a:pt x="26004" y="191197"/>
                  </a:lnTo>
                  <a:lnTo>
                    <a:pt x="58427" y="119847"/>
                  </a:lnTo>
                  <a:lnTo>
                    <a:pt x="0" y="0"/>
                  </a:lnTo>
                  <a:lnTo>
                    <a:pt x="41655" y="0"/>
                  </a:lnTo>
                  <a:lnTo>
                    <a:pt x="78280" y="80270"/>
                  </a:lnTo>
                  <a:lnTo>
                    <a:pt x="112104" y="0"/>
                  </a:lnTo>
                  <a:lnTo>
                    <a:pt x="151799" y="0"/>
                  </a:lnTo>
                  <a:lnTo>
                    <a:pt x="65418" y="191197"/>
                  </a:lnTo>
                  <a:close/>
                </a:path>
              </a:pathLst>
            </a:custGeom>
            <a:grpFill/>
            <a:ln w="1362" cap="flat">
              <a:noFill/>
              <a:prstDash val="solid"/>
              <a:miter/>
            </a:ln>
          </p:spPr>
          <p:txBody>
            <a:bodyPr rtlCol="0" anchor="ctr"/>
            <a:lstStyle/>
            <a:p>
              <a:endParaRPr lang="en-US"/>
            </a:p>
          </p:txBody>
        </p:sp>
        <p:sp>
          <p:nvSpPr>
            <p:cNvPr id="9" name="Graphic 46">
              <a:extLst>
                <a:ext uri="{FF2B5EF4-FFF2-40B4-BE49-F238E27FC236}">
                  <a16:creationId xmlns:a16="http://schemas.microsoft.com/office/drawing/2014/main" id="{EADD4804-26BD-F04C-B709-84B96BFB4226}"/>
                </a:ext>
              </a:extLst>
            </p:cNvPr>
            <p:cNvSpPr/>
            <p:nvPr/>
          </p:nvSpPr>
          <p:spPr>
            <a:xfrm>
              <a:off x="2140975" y="5238206"/>
              <a:ext cx="125526" cy="140750"/>
            </a:xfrm>
            <a:custGeom>
              <a:avLst/>
              <a:gdLst>
                <a:gd name="connsiteX0" fmla="*/ 37185 w 125526"/>
                <a:gd name="connsiteY0" fmla="*/ 61874 h 140750"/>
                <a:gd name="connsiteX1" fmla="*/ 37185 w 125526"/>
                <a:gd name="connsiteY1" fmla="*/ 140751 h 140750"/>
                <a:gd name="connsiteX2" fmla="*/ 0 w 125526"/>
                <a:gd name="connsiteY2" fmla="*/ 140751 h 140750"/>
                <a:gd name="connsiteX3" fmla="*/ 0 w 125526"/>
                <a:gd name="connsiteY3" fmla="*/ 3623 h 140750"/>
                <a:gd name="connsiteX4" fmla="*/ 36065 w 125526"/>
                <a:gd name="connsiteY4" fmla="*/ 3623 h 140750"/>
                <a:gd name="connsiteX5" fmla="*/ 36065 w 125526"/>
                <a:gd name="connsiteY5" fmla="*/ 20625 h 140750"/>
                <a:gd name="connsiteX6" fmla="*/ 52837 w 125526"/>
                <a:gd name="connsiteY6" fmla="*/ 5295 h 140750"/>
                <a:gd name="connsiteX7" fmla="*/ 75759 w 125526"/>
                <a:gd name="connsiteY7" fmla="*/ 0 h 140750"/>
                <a:gd name="connsiteX8" fmla="*/ 112664 w 125526"/>
                <a:gd name="connsiteY8" fmla="*/ 15329 h 140750"/>
                <a:gd name="connsiteX9" fmla="*/ 125526 w 125526"/>
                <a:gd name="connsiteY9" fmla="*/ 54350 h 140750"/>
                <a:gd name="connsiteX10" fmla="*/ 125526 w 125526"/>
                <a:gd name="connsiteY10" fmla="*/ 140751 h 140750"/>
                <a:gd name="connsiteX11" fmla="*/ 88341 w 125526"/>
                <a:gd name="connsiteY11" fmla="*/ 140751 h 140750"/>
                <a:gd name="connsiteX12" fmla="*/ 88341 w 125526"/>
                <a:gd name="connsiteY12" fmla="*/ 60759 h 140750"/>
                <a:gd name="connsiteX13" fmla="*/ 81910 w 125526"/>
                <a:gd name="connsiteY13" fmla="*/ 40971 h 140750"/>
                <a:gd name="connsiteX14" fmla="*/ 62898 w 125526"/>
                <a:gd name="connsiteY14" fmla="*/ 33446 h 140750"/>
                <a:gd name="connsiteX15" fmla="*/ 44176 w 125526"/>
                <a:gd name="connsiteY15" fmla="*/ 41529 h 140750"/>
                <a:gd name="connsiteX16" fmla="*/ 37185 w 125526"/>
                <a:gd name="connsiteY16" fmla="*/ 61874 h 140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526" h="140750">
                  <a:moveTo>
                    <a:pt x="37185" y="61874"/>
                  </a:moveTo>
                  <a:lnTo>
                    <a:pt x="37185" y="140751"/>
                  </a:lnTo>
                  <a:lnTo>
                    <a:pt x="0" y="140751"/>
                  </a:lnTo>
                  <a:lnTo>
                    <a:pt x="0" y="3623"/>
                  </a:lnTo>
                  <a:lnTo>
                    <a:pt x="36065" y="3623"/>
                  </a:lnTo>
                  <a:lnTo>
                    <a:pt x="36065" y="20625"/>
                  </a:lnTo>
                  <a:cubicBezTo>
                    <a:pt x="39975" y="13936"/>
                    <a:pt x="45566" y="8826"/>
                    <a:pt x="52837" y="5295"/>
                  </a:cubicBezTo>
                  <a:cubicBezTo>
                    <a:pt x="60108" y="1765"/>
                    <a:pt x="67745" y="0"/>
                    <a:pt x="75759" y="0"/>
                  </a:cubicBezTo>
                  <a:cubicBezTo>
                    <a:pt x="91971" y="0"/>
                    <a:pt x="104273" y="5110"/>
                    <a:pt x="112664" y="15329"/>
                  </a:cubicBezTo>
                  <a:cubicBezTo>
                    <a:pt x="121239" y="25363"/>
                    <a:pt x="125526" y="38369"/>
                    <a:pt x="125526" y="54350"/>
                  </a:cubicBezTo>
                  <a:lnTo>
                    <a:pt x="125526" y="140751"/>
                  </a:lnTo>
                  <a:lnTo>
                    <a:pt x="88341" y="140751"/>
                  </a:lnTo>
                  <a:lnTo>
                    <a:pt x="88341" y="60759"/>
                  </a:lnTo>
                  <a:cubicBezTo>
                    <a:pt x="88341" y="52584"/>
                    <a:pt x="86197" y="45987"/>
                    <a:pt x="81910" y="40971"/>
                  </a:cubicBezTo>
                  <a:cubicBezTo>
                    <a:pt x="77806" y="35954"/>
                    <a:pt x="71472" y="33446"/>
                    <a:pt x="62898" y="33446"/>
                  </a:cubicBezTo>
                  <a:cubicBezTo>
                    <a:pt x="55077" y="33446"/>
                    <a:pt x="48830" y="36140"/>
                    <a:pt x="44176" y="41529"/>
                  </a:cubicBezTo>
                  <a:cubicBezTo>
                    <a:pt x="39512" y="46916"/>
                    <a:pt x="37185" y="53699"/>
                    <a:pt x="37185" y="61874"/>
                  </a:cubicBezTo>
                  <a:close/>
                </a:path>
              </a:pathLst>
            </a:custGeom>
            <a:grpFill/>
            <a:ln w="1362" cap="flat">
              <a:noFill/>
              <a:prstDash val="solid"/>
              <a:miter/>
            </a:ln>
          </p:spPr>
          <p:txBody>
            <a:bodyPr rtlCol="0" anchor="ctr"/>
            <a:lstStyle/>
            <a:p>
              <a:endParaRPr lang="en-US"/>
            </a:p>
          </p:txBody>
        </p:sp>
        <p:sp>
          <p:nvSpPr>
            <p:cNvPr id="10" name="Graphic 46">
              <a:extLst>
                <a:ext uri="{FF2B5EF4-FFF2-40B4-BE49-F238E27FC236}">
                  <a16:creationId xmlns:a16="http://schemas.microsoft.com/office/drawing/2014/main" id="{EADD4804-26BD-F04C-B709-84B96BFB4226}"/>
                </a:ext>
              </a:extLst>
            </p:cNvPr>
            <p:cNvSpPr/>
            <p:nvPr/>
          </p:nvSpPr>
          <p:spPr>
            <a:xfrm>
              <a:off x="2285502" y="5237648"/>
              <a:ext cx="136696" cy="145488"/>
            </a:xfrm>
            <a:custGeom>
              <a:avLst/>
              <a:gdLst>
                <a:gd name="connsiteX0" fmla="*/ 72118 w 136696"/>
                <a:gd name="connsiteY0" fmla="*/ 34282 h 145488"/>
                <a:gd name="connsiteX1" fmla="*/ 47246 w 136696"/>
                <a:gd name="connsiteY1" fmla="*/ 44595 h 145488"/>
                <a:gd name="connsiteX2" fmla="*/ 37174 w 136696"/>
                <a:gd name="connsiteY2" fmla="*/ 72745 h 145488"/>
                <a:gd name="connsiteX3" fmla="*/ 47246 w 136696"/>
                <a:gd name="connsiteY3" fmla="*/ 101173 h 145488"/>
                <a:gd name="connsiteX4" fmla="*/ 72399 w 136696"/>
                <a:gd name="connsiteY4" fmla="*/ 111486 h 145488"/>
                <a:gd name="connsiteX5" fmla="*/ 93372 w 136696"/>
                <a:gd name="connsiteY5" fmla="*/ 104796 h 145488"/>
                <a:gd name="connsiteX6" fmla="*/ 103993 w 136696"/>
                <a:gd name="connsiteY6" fmla="*/ 88352 h 145488"/>
                <a:gd name="connsiteX7" fmla="*/ 136697 w 136696"/>
                <a:gd name="connsiteY7" fmla="*/ 99223 h 145488"/>
                <a:gd name="connsiteX8" fmla="*/ 114894 w 136696"/>
                <a:gd name="connsiteY8" fmla="*/ 131832 h 145488"/>
                <a:gd name="connsiteX9" fmla="*/ 72399 w 136696"/>
                <a:gd name="connsiteY9" fmla="*/ 145489 h 145488"/>
                <a:gd name="connsiteX10" fmla="*/ 20682 w 136696"/>
                <a:gd name="connsiteY10" fmla="*/ 124865 h 145488"/>
                <a:gd name="connsiteX11" fmla="*/ 0 w 136696"/>
                <a:gd name="connsiteY11" fmla="*/ 72745 h 145488"/>
                <a:gd name="connsiteX12" fmla="*/ 20402 w 136696"/>
                <a:gd name="connsiteY12" fmla="*/ 20625 h 145488"/>
                <a:gd name="connsiteX13" fmla="*/ 71278 w 136696"/>
                <a:gd name="connsiteY13" fmla="*/ 0 h 145488"/>
                <a:gd name="connsiteX14" fmla="*/ 114334 w 136696"/>
                <a:gd name="connsiteY14" fmla="*/ 13657 h 145488"/>
                <a:gd name="connsiteX15" fmla="*/ 135856 w 136696"/>
                <a:gd name="connsiteY15" fmla="*/ 46267 h 145488"/>
                <a:gd name="connsiteX16" fmla="*/ 102592 w 136696"/>
                <a:gd name="connsiteY16" fmla="*/ 57416 h 145488"/>
                <a:gd name="connsiteX17" fmla="*/ 72118 w 136696"/>
                <a:gd name="connsiteY17" fmla="*/ 34282 h 145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696" h="145488">
                  <a:moveTo>
                    <a:pt x="72118" y="34282"/>
                  </a:moveTo>
                  <a:cubicBezTo>
                    <a:pt x="62241" y="34282"/>
                    <a:pt x="53946" y="37720"/>
                    <a:pt x="47246" y="44595"/>
                  </a:cubicBezTo>
                  <a:cubicBezTo>
                    <a:pt x="40535" y="51469"/>
                    <a:pt x="37174" y="60853"/>
                    <a:pt x="37174" y="72745"/>
                  </a:cubicBezTo>
                  <a:cubicBezTo>
                    <a:pt x="37174" y="84637"/>
                    <a:pt x="40535" y="94113"/>
                    <a:pt x="47246" y="101173"/>
                  </a:cubicBezTo>
                  <a:cubicBezTo>
                    <a:pt x="54140" y="108049"/>
                    <a:pt x="62521" y="111486"/>
                    <a:pt x="72399" y="111486"/>
                  </a:cubicBezTo>
                  <a:cubicBezTo>
                    <a:pt x="81156" y="111486"/>
                    <a:pt x="88147" y="109256"/>
                    <a:pt x="93372" y="104796"/>
                  </a:cubicBezTo>
                  <a:cubicBezTo>
                    <a:pt x="98585" y="100152"/>
                    <a:pt x="102129" y="94670"/>
                    <a:pt x="103993" y="88352"/>
                  </a:cubicBezTo>
                  <a:lnTo>
                    <a:pt x="136697" y="99223"/>
                  </a:lnTo>
                  <a:cubicBezTo>
                    <a:pt x="133347" y="111858"/>
                    <a:pt x="126075" y="122727"/>
                    <a:pt x="114894" y="131832"/>
                  </a:cubicBezTo>
                  <a:cubicBezTo>
                    <a:pt x="103713" y="140937"/>
                    <a:pt x="89548" y="145489"/>
                    <a:pt x="72399" y="145489"/>
                  </a:cubicBezTo>
                  <a:cubicBezTo>
                    <a:pt x="51900" y="145489"/>
                    <a:pt x="34664" y="138614"/>
                    <a:pt x="20682" y="124865"/>
                  </a:cubicBezTo>
                  <a:cubicBezTo>
                    <a:pt x="6894" y="110929"/>
                    <a:pt x="0" y="93555"/>
                    <a:pt x="0" y="72745"/>
                  </a:cubicBezTo>
                  <a:cubicBezTo>
                    <a:pt x="0" y="51748"/>
                    <a:pt x="6797" y="34375"/>
                    <a:pt x="20402" y="20625"/>
                  </a:cubicBezTo>
                  <a:cubicBezTo>
                    <a:pt x="34201" y="6875"/>
                    <a:pt x="51156" y="0"/>
                    <a:pt x="71278" y="0"/>
                  </a:cubicBezTo>
                  <a:cubicBezTo>
                    <a:pt x="88804" y="0"/>
                    <a:pt x="103153" y="4553"/>
                    <a:pt x="114334" y="13657"/>
                  </a:cubicBezTo>
                  <a:cubicBezTo>
                    <a:pt x="125515" y="22576"/>
                    <a:pt x="132689" y="33446"/>
                    <a:pt x="135856" y="46267"/>
                  </a:cubicBezTo>
                  <a:lnTo>
                    <a:pt x="102592" y="57416"/>
                  </a:lnTo>
                  <a:cubicBezTo>
                    <a:pt x="98122" y="41993"/>
                    <a:pt x="87964" y="34282"/>
                    <a:pt x="72118" y="34282"/>
                  </a:cubicBezTo>
                  <a:close/>
                </a:path>
              </a:pathLst>
            </a:custGeom>
            <a:grpFill/>
            <a:ln w="1362" cap="flat">
              <a:noFill/>
              <a:prstDash val="solid"/>
              <a:miter/>
            </a:ln>
          </p:spPr>
          <p:txBody>
            <a:bodyPr rtlCol="0" anchor="ctr"/>
            <a:lstStyle/>
            <a:p>
              <a:endParaRPr lang="en-US"/>
            </a:p>
          </p:txBody>
        </p:sp>
      </p:grpSp>
      <p:grpSp>
        <p:nvGrpSpPr>
          <p:cNvPr id="77" name="Group 76">
            <a:extLst>
              <a:ext uri="{FF2B5EF4-FFF2-40B4-BE49-F238E27FC236}">
                <a16:creationId xmlns:a16="http://schemas.microsoft.com/office/drawing/2014/main" id="{F8F8585F-9E3F-4E49-A8AC-8D4361E70425}"/>
              </a:ext>
            </a:extLst>
          </p:cNvPr>
          <p:cNvGrpSpPr/>
          <p:nvPr/>
        </p:nvGrpSpPr>
        <p:grpSpPr>
          <a:xfrm>
            <a:off x="958737" y="1985810"/>
            <a:ext cx="4841939" cy="2118087"/>
            <a:chOff x="900355" y="2007552"/>
            <a:chExt cx="3816779" cy="1669635"/>
          </a:xfrm>
        </p:grpSpPr>
        <p:pic>
          <p:nvPicPr>
            <p:cNvPr id="41" name="Graphic 40">
              <a:extLst>
                <a:ext uri="{FF2B5EF4-FFF2-40B4-BE49-F238E27FC236}">
                  <a16:creationId xmlns:a16="http://schemas.microsoft.com/office/drawing/2014/main" id="{A47D8208-CF59-E447-BCA1-874F86FB2195}"/>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 xmlns:asvg="http://schemas.microsoft.com/office/drawing/2016/SVG/main" r:embed="rId7"/>
                </a:ext>
              </a:extLst>
            </a:blip>
            <a:stretch>
              <a:fillRect/>
            </a:stretch>
          </p:blipFill>
          <p:spPr>
            <a:xfrm>
              <a:off x="1009242" y="2007552"/>
              <a:ext cx="1158763" cy="794757"/>
            </a:xfrm>
            <a:prstGeom prst="rect">
              <a:avLst/>
            </a:prstGeom>
          </p:spPr>
        </p:pic>
        <p:pic>
          <p:nvPicPr>
            <p:cNvPr id="74" name="Picture 73" descr="A blue logo with white text&#10;&#10;Description automatically generated with low confidence">
              <a:extLst>
                <a:ext uri="{FF2B5EF4-FFF2-40B4-BE49-F238E27FC236}">
                  <a16:creationId xmlns:a16="http://schemas.microsoft.com/office/drawing/2014/main" id="{A8910DAF-DFE3-4D45-8715-BAB3295CD78A}"/>
                </a:ext>
              </a:extLst>
            </p:cNvPr>
            <p:cNvPicPr>
              <a:picLocks noChangeAspect="1"/>
            </p:cNvPicPr>
            <p:nvPr/>
          </p:nvPicPr>
          <p:blipFill>
            <a:blip r:embed="rId8" cstate="print">
              <a:extLst>
                <a:ext uri="{BEBA8EAE-BF5A-486C-A8C5-ECC9F3942E4B}">
                  <a14:imgProps xmlns:a14="http://schemas.microsoft.com/office/drawing/2010/main">
                    <a14:imgLayer r:embed="rId9">
                      <a14:imgEffect>
                        <a14:saturation sat="0"/>
                      </a14:imgEffect>
                      <a14:imgEffect>
                        <a14:brightnessContrast bright="-4000" contrast="47000"/>
                      </a14:imgEffect>
                    </a14:imgLayer>
                  </a14:imgProps>
                </a:ext>
                <a:ext uri="{28A0092B-C50C-407E-A947-70E740481C1C}">
                  <a14:useLocalDpi xmlns:a14="http://schemas.microsoft.com/office/drawing/2010/main" val="0"/>
                </a:ext>
              </a:extLst>
            </a:blip>
            <a:stretch>
              <a:fillRect/>
            </a:stretch>
          </p:blipFill>
          <p:spPr>
            <a:xfrm>
              <a:off x="900355" y="3185764"/>
              <a:ext cx="1420986" cy="491423"/>
            </a:xfrm>
            <a:prstGeom prst="rect">
              <a:avLst/>
            </a:prstGeom>
          </p:spPr>
        </p:pic>
        <p:pic>
          <p:nvPicPr>
            <p:cNvPr id="75" name="Picture 74">
              <a:extLst>
                <a:ext uri="{FF2B5EF4-FFF2-40B4-BE49-F238E27FC236}">
                  <a16:creationId xmlns:a16="http://schemas.microsoft.com/office/drawing/2014/main" id="{E4F9ECAD-616E-4E48-9153-D117C4695618}"/>
                </a:ext>
              </a:extLst>
            </p:cNvPr>
            <p:cNvPicPr>
              <a:picLocks noChangeAspect="1"/>
            </p:cNvPicPr>
            <p:nvPr/>
          </p:nvPicPr>
          <p:blipFill>
            <a:blip r:embed="rId10" cstate="print">
              <a:extLst>
                <a:ext uri="{BEBA8EAE-BF5A-486C-A8C5-ECC9F3942E4B}">
                  <a14:imgProps xmlns:a14="http://schemas.microsoft.com/office/drawing/2010/main">
                    <a14:imgLayer r:embed="rId11">
                      <a14:imgEffect>
                        <a14:saturation sat="0"/>
                      </a14:imgEffect>
                    </a14:imgLayer>
                  </a14:imgProps>
                </a:ext>
                <a:ext uri="{28A0092B-C50C-407E-A947-70E740481C1C}">
                  <a14:useLocalDpi xmlns:a14="http://schemas.microsoft.com/office/drawing/2010/main" val="0"/>
                </a:ext>
              </a:extLst>
            </a:blip>
            <a:srcRect/>
            <a:stretch/>
          </p:blipFill>
          <p:spPr>
            <a:xfrm>
              <a:off x="3375168" y="2138470"/>
              <a:ext cx="1341966" cy="491423"/>
            </a:xfrm>
            <a:prstGeom prst="rect">
              <a:avLst/>
            </a:prstGeom>
          </p:spPr>
        </p:pic>
      </p:grpSp>
    </p:spTree>
    <p:extLst>
      <p:ext uri="{BB962C8B-B14F-4D97-AF65-F5344CB8AC3E}">
        <p14:creationId xmlns:p14="http://schemas.microsoft.com/office/powerpoint/2010/main" val="31889820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1A29536-3A78-3B48-88F9-FE81D5B9438A}"/>
              </a:ext>
            </a:extLst>
          </p:cNvPr>
          <p:cNvSpPr txBox="1"/>
          <p:nvPr/>
        </p:nvSpPr>
        <p:spPr>
          <a:xfrm>
            <a:off x="668514" y="2214697"/>
            <a:ext cx="4042039" cy="874868"/>
          </a:xfrm>
          <a:prstGeom prst="rect">
            <a:avLst/>
          </a:prstGeom>
          <a:noFill/>
        </p:spPr>
        <p:txBody>
          <a:bodyPr wrap="square" lIns="0" rtlCol="0">
            <a:noAutofit/>
          </a:bodyPr>
          <a:lstStyle/>
          <a:p>
            <a:pPr algn="l"/>
            <a:r>
              <a:rPr lang="en-US" sz="3600" b="1" dirty="0" smtClean="0">
                <a:solidFill>
                  <a:schemeClr val="bg2"/>
                </a:solidFill>
                <a:latin typeface="Gotham HTF Black" pitchFamily="2" charset="77"/>
              </a:rPr>
              <a:t>Impara di più</a:t>
            </a:r>
            <a:r>
              <a:rPr lang="en-US" sz="3600" b="1" dirty="0" smtClean="0">
                <a:solidFill>
                  <a:schemeClr val="bg2"/>
                </a:solidFill>
                <a:latin typeface="Gotham HTF Black" pitchFamily="2" charset="77"/>
              </a:rPr>
              <a:t>…</a:t>
            </a:r>
            <a:endParaRPr lang="en-US" sz="3600" b="1" dirty="0">
              <a:solidFill>
                <a:schemeClr val="bg2"/>
              </a:solidFill>
              <a:latin typeface="Gotham HTF Black" pitchFamily="2" charset="77"/>
            </a:endParaRPr>
          </a:p>
        </p:txBody>
      </p:sp>
      <p:sp>
        <p:nvSpPr>
          <p:cNvPr id="9" name="Rectangle 8">
            <a:extLst>
              <a:ext uri="{FF2B5EF4-FFF2-40B4-BE49-F238E27FC236}">
                <a16:creationId xmlns:a16="http://schemas.microsoft.com/office/drawing/2014/main" id="{9FE9ECE4-2289-0B4A-882F-1BFB87344EEB}"/>
              </a:ext>
            </a:extLst>
          </p:cNvPr>
          <p:cNvSpPr/>
          <p:nvPr/>
        </p:nvSpPr>
        <p:spPr>
          <a:xfrm>
            <a:off x="574095" y="2857927"/>
            <a:ext cx="6006814" cy="246221"/>
          </a:xfrm>
          <a:prstGeom prst="rect">
            <a:avLst/>
          </a:prstGeom>
        </p:spPr>
        <p:txBody>
          <a:bodyPr wrap="square">
            <a:spAutoFit/>
          </a:bodyPr>
          <a:lstStyle/>
          <a:p>
            <a:pPr>
              <a:spcBef>
                <a:spcPts val="600"/>
              </a:spcBef>
              <a:spcAft>
                <a:spcPts val="600"/>
              </a:spcAft>
            </a:pPr>
            <a:r>
              <a:rPr lang="it-IT" sz="1000" dirty="0">
                <a:solidFill>
                  <a:schemeClr val="bg2"/>
                </a:solidFill>
                <a:latin typeface="Gotham HTF Book" pitchFamily="2" charset="77"/>
                <a:cs typeface="Arial" pitchFamily="34" charset="0"/>
              </a:rPr>
              <a:t>ECR ed EUSD sono standard software open source gratuiti proposti da Epicenter DAO</a:t>
            </a:r>
            <a:r>
              <a:rPr lang="en-GB" sz="1000" dirty="0" smtClean="0">
                <a:solidFill>
                  <a:schemeClr val="bg2"/>
                </a:solidFill>
                <a:latin typeface="Gotham HTF Book" pitchFamily="2" charset="77"/>
                <a:cs typeface="Arial" pitchFamily="34" charset="0"/>
              </a:rPr>
              <a:t>. </a:t>
            </a:r>
            <a:endParaRPr lang="en-GB" sz="1000" dirty="0">
              <a:solidFill>
                <a:schemeClr val="bg2"/>
              </a:solidFill>
              <a:latin typeface="Gotham HTF Book" pitchFamily="2" charset="77"/>
              <a:cs typeface="Arial" pitchFamily="34" charset="0"/>
            </a:endParaRPr>
          </a:p>
        </p:txBody>
      </p:sp>
      <p:sp>
        <p:nvSpPr>
          <p:cNvPr id="2" name="Rectangle 1">
            <a:extLst>
              <a:ext uri="{FF2B5EF4-FFF2-40B4-BE49-F238E27FC236}">
                <a16:creationId xmlns:a16="http://schemas.microsoft.com/office/drawing/2014/main" id="{AD67914F-7C46-9E49-8A8A-379F09D485A5}"/>
              </a:ext>
            </a:extLst>
          </p:cNvPr>
          <p:cNvSpPr/>
          <p:nvPr/>
        </p:nvSpPr>
        <p:spPr>
          <a:xfrm>
            <a:off x="574095" y="4632197"/>
            <a:ext cx="2063385" cy="261610"/>
          </a:xfrm>
          <a:prstGeom prst="rect">
            <a:avLst/>
          </a:prstGeom>
        </p:spPr>
        <p:txBody>
          <a:bodyPr wrap="none">
            <a:spAutoFit/>
          </a:bodyPr>
          <a:lstStyle/>
          <a:p>
            <a:r>
              <a:rPr lang="en-GB" sz="1100" dirty="0">
                <a:solidFill>
                  <a:schemeClr val="bg2"/>
                </a:solidFill>
                <a:latin typeface="Gotham HTF Book" pitchFamily="2" charset="77"/>
                <a:cs typeface="Arial" pitchFamily="34" charset="0"/>
              </a:rPr>
              <a:t>https://epicenter.epic.tech</a:t>
            </a:r>
            <a:endParaRPr lang="en-US" sz="1100" dirty="0">
              <a:solidFill>
                <a:schemeClr val="bg2"/>
              </a:solidFill>
            </a:endParaRPr>
          </a:p>
        </p:txBody>
      </p:sp>
      <p:sp>
        <p:nvSpPr>
          <p:cNvPr id="14" name="Rectangle 13">
            <a:extLst>
              <a:ext uri="{FF2B5EF4-FFF2-40B4-BE49-F238E27FC236}">
                <a16:creationId xmlns:a16="http://schemas.microsoft.com/office/drawing/2014/main" id="{5BB29DBF-21F3-1E4F-92A9-4C062473EE09}"/>
              </a:ext>
            </a:extLst>
          </p:cNvPr>
          <p:cNvSpPr/>
          <p:nvPr/>
        </p:nvSpPr>
        <p:spPr>
          <a:xfrm>
            <a:off x="3844028" y="4666905"/>
            <a:ext cx="1989140" cy="261610"/>
          </a:xfrm>
          <a:prstGeom prst="rect">
            <a:avLst/>
          </a:prstGeom>
        </p:spPr>
        <p:txBody>
          <a:bodyPr wrap="square">
            <a:spAutoFit/>
          </a:bodyPr>
          <a:lstStyle/>
          <a:p>
            <a:pPr lvl="0">
              <a:spcBef>
                <a:spcPts val="600"/>
              </a:spcBef>
              <a:spcAft>
                <a:spcPts val="600"/>
              </a:spcAft>
              <a:defRPr/>
            </a:pPr>
            <a:r>
              <a:rPr lang="en-GB" sz="1100" dirty="0">
                <a:solidFill>
                  <a:srgbClr val="FFFFFF"/>
                </a:solidFill>
                <a:latin typeface="Gotham HTF Book" pitchFamily="2" charset="77"/>
                <a:cs typeface="Arial" pitchFamily="34" charset="0"/>
              </a:rPr>
              <a:t>https://t.me/EpicCash</a:t>
            </a:r>
            <a:endParaRPr kumimoji="0" lang="en-GB" sz="1100" b="0" i="0" u="none" strike="noStrike" kern="1200" cap="none" spc="0" normalizeH="0" baseline="0" noProof="0" dirty="0">
              <a:ln>
                <a:noFill/>
              </a:ln>
              <a:solidFill>
                <a:srgbClr val="FFFFFF"/>
              </a:solidFill>
              <a:effectLst/>
              <a:uLnTx/>
              <a:uFillTx/>
              <a:latin typeface="Gotham HTF Book" pitchFamily="2" charset="77"/>
              <a:ea typeface="+mn-ea"/>
              <a:cs typeface="Arial" pitchFamily="34" charset="0"/>
            </a:endParaRPr>
          </a:p>
        </p:txBody>
      </p:sp>
      <p:pic>
        <p:nvPicPr>
          <p:cNvPr id="15" name="Picture 14" descr="Shape&#10;&#10;Description automatically generated with low confidence">
            <a:extLst>
              <a:ext uri="{FF2B5EF4-FFF2-40B4-BE49-F238E27FC236}">
                <a16:creationId xmlns:a16="http://schemas.microsoft.com/office/drawing/2014/main" id="{CFC35C4A-D8D5-754A-AE3B-02901DBCCFBB}"/>
              </a:ext>
            </a:extLst>
          </p:cNvPr>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625125" y="4666905"/>
            <a:ext cx="276999" cy="276999"/>
          </a:xfrm>
          <a:prstGeom prst="rect">
            <a:avLst/>
          </a:prstGeom>
        </p:spPr>
      </p:pic>
      <p:sp>
        <p:nvSpPr>
          <p:cNvPr id="3" name="Footer Placeholder 2">
            <a:extLst>
              <a:ext uri="{FF2B5EF4-FFF2-40B4-BE49-F238E27FC236}">
                <a16:creationId xmlns:a16="http://schemas.microsoft.com/office/drawing/2014/main" id="{E25D5FCF-BE1B-7A48-8AE3-30A7003EEF7D}"/>
              </a:ext>
            </a:extLst>
          </p:cNvPr>
          <p:cNvSpPr>
            <a:spLocks noGrp="1"/>
          </p:cNvSpPr>
          <p:nvPr>
            <p:ph type="ftr" sz="quarter" idx="11"/>
          </p:nvPr>
        </p:nvSpPr>
        <p:spPr/>
        <p:txBody>
          <a:bodyPr/>
          <a:lstStyle/>
          <a:p>
            <a:r>
              <a:rPr lang="en-US" dirty="0" smtClean="0">
                <a:solidFill>
                  <a:schemeClr val="bg2"/>
                </a:solidFill>
              </a:rPr>
              <a:t>Un’</a:t>
            </a:r>
            <a:r>
              <a:rPr lang="en-US" dirty="0" smtClean="0">
                <a:solidFill>
                  <a:schemeClr val="bg2"/>
                </a:solidFill>
              </a:rPr>
              <a:t>introduzione </a:t>
            </a:r>
            <a:r>
              <a:rPr lang="en-US" dirty="0">
                <a:solidFill>
                  <a:schemeClr val="bg2"/>
                </a:solidFill>
              </a:rPr>
              <a:t>a</a:t>
            </a:r>
            <a:r>
              <a:rPr lang="en-US" dirty="0" smtClean="0">
                <a:solidFill>
                  <a:schemeClr val="bg2"/>
                </a:solidFill>
              </a:rPr>
              <a:t> </a:t>
            </a:r>
            <a:r>
              <a:rPr lang="en-US" dirty="0">
                <a:solidFill>
                  <a:schemeClr val="bg2"/>
                </a:solidFill>
              </a:rPr>
              <a:t>ECR</a:t>
            </a:r>
          </a:p>
        </p:txBody>
      </p:sp>
      <p:sp>
        <p:nvSpPr>
          <p:cNvPr id="16" name="Slide Number Placeholder 15">
            <a:extLst>
              <a:ext uri="{FF2B5EF4-FFF2-40B4-BE49-F238E27FC236}">
                <a16:creationId xmlns:a16="http://schemas.microsoft.com/office/drawing/2014/main" id="{14FED5FE-DF95-7E49-9B5C-D93F9292DBA1}"/>
              </a:ext>
            </a:extLst>
          </p:cNvPr>
          <p:cNvSpPr>
            <a:spLocks noGrp="1"/>
          </p:cNvSpPr>
          <p:nvPr>
            <p:ph type="sldNum" sz="quarter" idx="12"/>
          </p:nvPr>
        </p:nvSpPr>
        <p:spPr/>
        <p:txBody>
          <a:bodyPr/>
          <a:lstStyle/>
          <a:p>
            <a:fld id="{7E260360-B404-C844-8651-31E0380F9243}" type="slidenum">
              <a:rPr lang="en-US" smtClean="0">
                <a:solidFill>
                  <a:schemeClr val="bg2"/>
                </a:solidFill>
              </a:rPr>
              <a:t>14</a:t>
            </a:fld>
            <a:endParaRPr lang="en-US">
              <a:solidFill>
                <a:schemeClr val="bg2"/>
              </a:solidFill>
            </a:endParaRPr>
          </a:p>
        </p:txBody>
      </p:sp>
      <p:sp>
        <p:nvSpPr>
          <p:cNvPr id="17" name="Rectangle 16">
            <a:extLst>
              <a:ext uri="{FF2B5EF4-FFF2-40B4-BE49-F238E27FC236}">
                <a16:creationId xmlns:a16="http://schemas.microsoft.com/office/drawing/2014/main" id="{979F72A4-18BC-CE4A-85A7-276AE7890966}"/>
              </a:ext>
            </a:extLst>
          </p:cNvPr>
          <p:cNvSpPr/>
          <p:nvPr/>
        </p:nvSpPr>
        <p:spPr>
          <a:xfrm>
            <a:off x="574095" y="3929717"/>
            <a:ext cx="2314575" cy="584775"/>
          </a:xfrm>
          <a:prstGeom prst="rect">
            <a:avLst/>
          </a:prstGeom>
        </p:spPr>
        <p:txBody>
          <a:bodyPr wrap="square">
            <a:spAutoFit/>
          </a:bodyPr>
          <a:lstStyle/>
          <a:p>
            <a:r>
              <a:rPr lang="en-GB" sz="1600" dirty="0" smtClean="0">
                <a:solidFill>
                  <a:schemeClr val="bg1"/>
                </a:solidFill>
                <a:latin typeface="Gotham HTF Book" pitchFamily="2" charset="77"/>
              </a:rPr>
              <a:t>Impara di più sul sito web di</a:t>
            </a:r>
            <a:r>
              <a:rPr lang="en-GB" sz="1600" dirty="0" smtClean="0">
                <a:solidFill>
                  <a:schemeClr val="bg1"/>
                </a:solidFill>
                <a:latin typeface="Gotham HTF Book" pitchFamily="2" charset="77"/>
              </a:rPr>
              <a:t> Epicenter</a:t>
            </a:r>
            <a:endParaRPr lang="en-US" sz="1600" dirty="0">
              <a:solidFill>
                <a:schemeClr val="bg1"/>
              </a:solidFill>
              <a:latin typeface="Gotham HTF Book" pitchFamily="2" charset="77"/>
            </a:endParaRPr>
          </a:p>
        </p:txBody>
      </p:sp>
      <p:sp>
        <p:nvSpPr>
          <p:cNvPr id="19" name="Rectangle 18">
            <a:extLst>
              <a:ext uri="{FF2B5EF4-FFF2-40B4-BE49-F238E27FC236}">
                <a16:creationId xmlns:a16="http://schemas.microsoft.com/office/drawing/2014/main" id="{F0AD99D2-C999-4940-8F94-CA0E408C0700}"/>
              </a:ext>
            </a:extLst>
          </p:cNvPr>
          <p:cNvSpPr/>
          <p:nvPr/>
        </p:nvSpPr>
        <p:spPr>
          <a:xfrm>
            <a:off x="3603046" y="3929717"/>
            <a:ext cx="2597729" cy="584775"/>
          </a:xfrm>
          <a:prstGeom prst="rect">
            <a:avLst/>
          </a:prstGeom>
        </p:spPr>
        <p:txBody>
          <a:bodyPr wrap="square">
            <a:spAutoFit/>
          </a:bodyPr>
          <a:lstStyle/>
          <a:p>
            <a:r>
              <a:rPr lang="en-GB" sz="1600" dirty="0" smtClean="0">
                <a:solidFill>
                  <a:schemeClr val="bg1"/>
                </a:solidFill>
                <a:latin typeface="Gotham HTF Book" pitchFamily="2" charset="77"/>
              </a:rPr>
              <a:t>Chatta con il team di Epicenter </a:t>
            </a:r>
            <a:r>
              <a:rPr lang="en-GB" sz="1600" dirty="0" smtClean="0">
                <a:solidFill>
                  <a:schemeClr val="bg1"/>
                </a:solidFill>
                <a:latin typeface="Gotham HTF Book" pitchFamily="2" charset="77"/>
              </a:rPr>
              <a:t>su</a:t>
            </a:r>
            <a:r>
              <a:rPr lang="en-GB" sz="1600" dirty="0" smtClean="0">
                <a:solidFill>
                  <a:schemeClr val="bg1"/>
                </a:solidFill>
                <a:latin typeface="Gotham HTF Book" pitchFamily="2" charset="77"/>
              </a:rPr>
              <a:t> </a:t>
            </a:r>
            <a:r>
              <a:rPr lang="en-GB" sz="1600" dirty="0">
                <a:solidFill>
                  <a:schemeClr val="bg1"/>
                </a:solidFill>
                <a:latin typeface="Gotham HTF Book" pitchFamily="2" charset="77"/>
              </a:rPr>
              <a:t>Telegram</a:t>
            </a:r>
            <a:endParaRPr lang="en-US" sz="1400" dirty="0">
              <a:solidFill>
                <a:schemeClr val="bg1"/>
              </a:solidFill>
              <a:latin typeface="Gotham HTF Book" pitchFamily="2" charset="77"/>
            </a:endParaRPr>
          </a:p>
        </p:txBody>
      </p:sp>
      <p:sp>
        <p:nvSpPr>
          <p:cNvPr id="20" name="Rectangle 19">
            <a:extLst>
              <a:ext uri="{FF2B5EF4-FFF2-40B4-BE49-F238E27FC236}">
                <a16:creationId xmlns:a16="http://schemas.microsoft.com/office/drawing/2014/main" id="{4425A575-4BAD-6944-9121-1B375362BF82}"/>
              </a:ext>
            </a:extLst>
          </p:cNvPr>
          <p:cNvSpPr/>
          <p:nvPr/>
        </p:nvSpPr>
        <p:spPr>
          <a:xfrm>
            <a:off x="2302853" y="8676072"/>
            <a:ext cx="2252294" cy="215444"/>
          </a:xfrm>
          <a:prstGeom prst="rect">
            <a:avLst/>
          </a:prstGeom>
        </p:spPr>
        <p:txBody>
          <a:bodyPr wrap="square">
            <a:spAutoFit/>
          </a:bodyPr>
          <a:lstStyle/>
          <a:p>
            <a:pPr marR="0" lvl="0" indent="0" algn="ctr" fontAlgn="auto">
              <a:lnSpc>
                <a:spcPct val="100000"/>
              </a:lnSpc>
              <a:spcBef>
                <a:spcPts val="600"/>
              </a:spcBef>
              <a:spcAft>
                <a:spcPts val="600"/>
              </a:spcAft>
              <a:buClrTx/>
              <a:buSzTx/>
              <a:buFontTx/>
              <a:buNone/>
              <a:tabLst>
                <a:tab pos="361950" algn="l"/>
                <a:tab pos="895350" algn="ctr"/>
              </a:tabLst>
              <a:defRPr/>
            </a:pPr>
            <a:r>
              <a:rPr lang="en-GB" sz="800" dirty="0">
                <a:solidFill>
                  <a:schemeClr val="bg2"/>
                </a:solidFill>
                <a:latin typeface="Gotham HTF Book" pitchFamily="2" charset="77"/>
              </a:rPr>
              <a:t>EC210701 – </a:t>
            </a:r>
            <a:r>
              <a:rPr lang="en-GB" sz="800" dirty="0" smtClean="0">
                <a:solidFill>
                  <a:schemeClr val="bg2"/>
                </a:solidFill>
                <a:latin typeface="Gotham HTF Book" pitchFamily="2" charset="77"/>
              </a:rPr>
              <a:t>Introduzione ECR </a:t>
            </a:r>
            <a:r>
              <a:rPr lang="en-GB" sz="800" dirty="0">
                <a:solidFill>
                  <a:schemeClr val="bg2"/>
                </a:solidFill>
                <a:latin typeface="Gotham HTF Book" pitchFamily="2" charset="77"/>
              </a:rPr>
              <a:t>v04</a:t>
            </a:r>
          </a:p>
        </p:txBody>
      </p:sp>
      <p:pic>
        <p:nvPicPr>
          <p:cNvPr id="13" name="Picture 12">
            <a:extLst>
              <a:ext uri="{FF2B5EF4-FFF2-40B4-BE49-F238E27FC236}">
                <a16:creationId xmlns:a16="http://schemas.microsoft.com/office/drawing/2014/main" id="{5A42C0A6-BB37-D048-AB1B-B6EB5F31A19D}"/>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607837" y="820614"/>
            <a:ext cx="2990321" cy="498975"/>
          </a:xfrm>
          <a:prstGeom prst="rect">
            <a:avLst/>
          </a:prstGeom>
        </p:spPr>
      </p:pic>
    </p:spTree>
    <p:extLst>
      <p:ext uri="{BB962C8B-B14F-4D97-AF65-F5344CB8AC3E}">
        <p14:creationId xmlns:p14="http://schemas.microsoft.com/office/powerpoint/2010/main" val="4134623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B472F-46C3-6D44-84F9-272098F2E96D}"/>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bg1"/>
                </a:solidFill>
                <a:latin typeface="Gotham HTF Book" pitchFamily="2" charset="77"/>
              </a:rPr>
              <a:t>Introduzione</a:t>
            </a:r>
            <a:endParaRPr lang="en-US" sz="1400" dirty="0">
              <a:solidFill>
                <a:schemeClr val="bg1"/>
              </a:solidFill>
              <a:latin typeface="Gotham HTF Book" pitchFamily="2" charset="77"/>
            </a:endParaRPr>
          </a:p>
        </p:txBody>
      </p:sp>
      <p:sp>
        <p:nvSpPr>
          <p:cNvPr id="3" name="TextBox 2">
            <a:extLst>
              <a:ext uri="{FF2B5EF4-FFF2-40B4-BE49-F238E27FC236}">
                <a16:creationId xmlns:a16="http://schemas.microsoft.com/office/drawing/2014/main" id="{E5B60285-50B7-4042-8038-78B028208B53}"/>
              </a:ext>
            </a:extLst>
          </p:cNvPr>
          <p:cNvSpPr txBox="1"/>
          <p:nvPr/>
        </p:nvSpPr>
        <p:spPr>
          <a:xfrm>
            <a:off x="657225" y="1509654"/>
            <a:ext cx="5543550" cy="1286933"/>
          </a:xfrm>
          <a:prstGeom prst="rect">
            <a:avLst/>
          </a:prstGeom>
          <a:noFill/>
        </p:spPr>
        <p:txBody>
          <a:bodyPr wrap="square" lIns="0" rtlCol="0">
            <a:noAutofit/>
          </a:bodyPr>
          <a:lstStyle/>
          <a:p>
            <a:pPr algn="ctr">
              <a:lnSpc>
                <a:spcPct val="90000"/>
              </a:lnSpc>
            </a:pPr>
            <a:r>
              <a:rPr lang="en-US" sz="4400" b="1" dirty="0">
                <a:solidFill>
                  <a:schemeClr val="tx2"/>
                </a:solidFill>
                <a:latin typeface="Gotham HTF Black" pitchFamily="2" charset="77"/>
              </a:rPr>
              <a:t>BITCOIN </a:t>
            </a:r>
            <a:r>
              <a:rPr lang="en-US" sz="4400" b="1" dirty="0" smtClean="0">
                <a:solidFill>
                  <a:schemeClr val="tx2"/>
                </a:solidFill>
                <a:latin typeface="Gotham HTF Black" pitchFamily="2" charset="77"/>
              </a:rPr>
              <a:t>PER</a:t>
            </a:r>
            <a:r>
              <a:rPr lang="en-US" sz="4400" b="1" dirty="0">
                <a:solidFill>
                  <a:schemeClr val="tx2"/>
                </a:solidFill>
                <a:latin typeface="Gotham HTF Black" pitchFamily="2" charset="77"/>
              </a:rPr>
              <a:t/>
            </a:r>
            <a:br>
              <a:rPr lang="en-US" sz="4400" b="1" dirty="0">
                <a:solidFill>
                  <a:schemeClr val="tx2"/>
                </a:solidFill>
                <a:latin typeface="Gotham HTF Black" pitchFamily="2" charset="77"/>
              </a:rPr>
            </a:br>
            <a:r>
              <a:rPr lang="en-US" sz="4400" b="1" dirty="0">
                <a:solidFill>
                  <a:schemeClr val="tx2"/>
                </a:solidFill>
                <a:latin typeface="Gotham HTF Black" pitchFamily="2" charset="77"/>
              </a:rPr>
              <a:t>L</a:t>
            </a:r>
            <a:r>
              <a:rPr lang="en-US" sz="4400" b="1" dirty="0" smtClean="0">
                <a:solidFill>
                  <a:schemeClr val="tx2"/>
                </a:solidFill>
                <a:latin typeface="Gotham HTF Black" pitchFamily="2" charset="77"/>
              </a:rPr>
              <a:t>E MASSE</a:t>
            </a:r>
            <a:endParaRPr lang="en-US" sz="4400" b="1" dirty="0">
              <a:solidFill>
                <a:schemeClr val="tx2"/>
              </a:solidFill>
              <a:latin typeface="Gotham HTF Black" pitchFamily="2" charset="77"/>
            </a:endParaRPr>
          </a:p>
        </p:txBody>
      </p:sp>
      <p:sp>
        <p:nvSpPr>
          <p:cNvPr id="4" name="Rectangle 3">
            <a:extLst>
              <a:ext uri="{FF2B5EF4-FFF2-40B4-BE49-F238E27FC236}">
                <a16:creationId xmlns:a16="http://schemas.microsoft.com/office/drawing/2014/main" id="{2E950F03-9CB4-F644-A7AD-73A702EE6236}"/>
              </a:ext>
            </a:extLst>
          </p:cNvPr>
          <p:cNvSpPr/>
          <p:nvPr/>
        </p:nvSpPr>
        <p:spPr>
          <a:xfrm>
            <a:off x="1303869" y="3514750"/>
            <a:ext cx="4267200" cy="4601260"/>
          </a:xfrm>
          <a:prstGeom prst="rect">
            <a:avLst/>
          </a:prstGeom>
        </p:spPr>
        <p:txBody>
          <a:bodyPr wrap="square">
            <a:spAutoFit/>
          </a:bodyPr>
          <a:lstStyle/>
          <a:p>
            <a:pPr>
              <a:spcBef>
                <a:spcPts val="600"/>
              </a:spcBef>
              <a:spcAft>
                <a:spcPts val="600"/>
              </a:spcAft>
            </a:pPr>
            <a:r>
              <a:rPr lang="it-IT" sz="1100" dirty="0" smtClean="0">
                <a:solidFill>
                  <a:schemeClr val="tx2"/>
                </a:solidFill>
                <a:latin typeface="Gotham HTF Book" pitchFamily="2" charset="77"/>
                <a:cs typeface="Arial" pitchFamily="34" charset="0"/>
              </a:rPr>
              <a:t>Le </a:t>
            </a:r>
            <a:r>
              <a:rPr lang="it-IT" sz="1100" dirty="0">
                <a:solidFill>
                  <a:schemeClr val="tx2"/>
                </a:solidFill>
                <a:latin typeface="Gotham HTF Book" pitchFamily="2" charset="77"/>
                <a:cs typeface="Arial" pitchFamily="34" charset="0"/>
              </a:rPr>
              <a:t>criptovalute in generale, e Bitcoin (BTC) in particolare, hanno dimostrato di avere un enorme successo quando si tratta di mantenere una riserva di valore.</a:t>
            </a:r>
          </a:p>
          <a:p>
            <a:pPr>
              <a:spcBef>
                <a:spcPts val="600"/>
              </a:spcBef>
              <a:spcAft>
                <a:spcPts val="600"/>
              </a:spcAft>
            </a:pPr>
            <a:r>
              <a:rPr lang="it-IT" sz="1100" dirty="0">
                <a:solidFill>
                  <a:schemeClr val="tx2"/>
                </a:solidFill>
                <a:latin typeface="Gotham HTF Book" pitchFamily="2" charset="77"/>
                <a:cs typeface="Arial" pitchFamily="34" charset="0"/>
              </a:rPr>
              <a:t>Nonostante tutta la volatilità del prezzo del dollaro, la traiettoria complessiva è stata abbastanza chiara. Prevediamo che questa tendenza continuerà poiché sempre più persone riconoscono la minaccia inflazionistica inerente alle valute legali.</a:t>
            </a:r>
          </a:p>
          <a:p>
            <a:pPr>
              <a:spcBef>
                <a:spcPts val="600"/>
              </a:spcBef>
              <a:spcAft>
                <a:spcPts val="600"/>
              </a:spcAft>
            </a:pPr>
            <a:r>
              <a:rPr lang="it-IT" sz="1100" dirty="0">
                <a:solidFill>
                  <a:schemeClr val="tx2"/>
                </a:solidFill>
                <a:latin typeface="Gotham HTF Book" pitchFamily="2" charset="77"/>
                <a:cs typeface="Arial" pitchFamily="34" charset="0"/>
              </a:rPr>
              <a:t>Sebbene sia grande come riserva di valore, tuttavia, BTC sembra essere caduto vittima della legge di Gresham quando si tratta di agire come mezzo di scambio: è troppo prezioso per essere utilizzato nelle transazioni quotidiane. Si è invece evoluto in oro digitale, detenuto come investimento speculativo o risparmio a lungo termine. La sua velocità monetaria è comprensibilmente bassa.</a:t>
            </a:r>
          </a:p>
          <a:p>
            <a:pPr>
              <a:spcBef>
                <a:spcPts val="600"/>
              </a:spcBef>
              <a:spcAft>
                <a:spcPts val="600"/>
              </a:spcAft>
            </a:pPr>
            <a:r>
              <a:rPr lang="it-IT" sz="1100" dirty="0">
                <a:solidFill>
                  <a:schemeClr val="tx2"/>
                </a:solidFill>
                <a:latin typeface="Gotham HTF Book" pitchFamily="2" charset="77"/>
                <a:cs typeface="Arial" pitchFamily="34" charset="0"/>
              </a:rPr>
              <a:t>La premessa di partenza dell'ecosistema Epicenter era che c'è un valore reale nel fornire un "Bitcoin per le Masse": cioè un ecosistema economico basato su blockchain, a partire dal modello Bitcoin, ma ottimizzato per attrarre utenti su piccola scala per giorno- transazioni odierne.</a:t>
            </a:r>
          </a:p>
          <a:p>
            <a:pPr>
              <a:spcBef>
                <a:spcPts val="600"/>
              </a:spcBef>
              <a:spcAft>
                <a:spcPts val="600"/>
              </a:spcAft>
            </a:pPr>
            <a:r>
              <a:rPr lang="it-IT" sz="1100" dirty="0">
                <a:solidFill>
                  <a:schemeClr val="tx2"/>
                </a:solidFill>
                <a:latin typeface="Gotham HTF Book" pitchFamily="2" charset="77"/>
                <a:cs typeface="Arial" pitchFamily="34" charset="0"/>
              </a:rPr>
              <a:t>Un'ampia gamma di miglioramenti dell'algoritmo è stata incorporata nel software open source per consentire transazioni peer-to-peer sicure, a basso costo, in criptovaluta o equivalenti fiat, attraverso una rete decentralizzata.</a:t>
            </a:r>
            <a:endParaRPr lang="en-GB" sz="1100" dirty="0">
              <a:solidFill>
                <a:schemeClr val="tx2"/>
              </a:solidFill>
              <a:latin typeface="Gotham HTF Book" pitchFamily="2" charset="77"/>
              <a:cs typeface="Arial" pitchFamily="34" charset="0"/>
            </a:endParaRPr>
          </a:p>
        </p:txBody>
      </p:sp>
      <p:sp>
        <p:nvSpPr>
          <p:cNvPr id="5" name="Footer Placeholder 4">
            <a:extLst>
              <a:ext uri="{FF2B5EF4-FFF2-40B4-BE49-F238E27FC236}">
                <a16:creationId xmlns:a16="http://schemas.microsoft.com/office/drawing/2014/main" id="{C61F8F42-6C84-A249-9376-B09F7C2D01D0}"/>
              </a:ext>
            </a:extLst>
          </p:cNvPr>
          <p:cNvSpPr>
            <a:spLocks noGrp="1"/>
          </p:cNvSpPr>
          <p:nvPr>
            <p:ph type="ftr" sz="quarter" idx="11"/>
          </p:nvPr>
        </p:nvSpPr>
        <p:spPr/>
        <p:txBody>
          <a:bodyPr/>
          <a:lstStyle/>
          <a:p>
            <a:r>
              <a:rPr lang="en-US" dirty="0" smtClean="0"/>
              <a:t>Un’introduzione </a:t>
            </a:r>
            <a:r>
              <a:rPr lang="en-US" dirty="0"/>
              <a:t>a</a:t>
            </a:r>
            <a:r>
              <a:rPr lang="en-US" dirty="0" smtClean="0"/>
              <a:t> </a:t>
            </a:r>
            <a:r>
              <a:rPr lang="en-US" dirty="0"/>
              <a:t>ECR</a:t>
            </a:r>
          </a:p>
        </p:txBody>
      </p:sp>
      <p:sp>
        <p:nvSpPr>
          <p:cNvPr id="6" name="Slide Number Placeholder 5">
            <a:extLst>
              <a:ext uri="{FF2B5EF4-FFF2-40B4-BE49-F238E27FC236}">
                <a16:creationId xmlns:a16="http://schemas.microsoft.com/office/drawing/2014/main" id="{D086256D-9475-C446-B6C7-AD2DE14D6A82}"/>
              </a:ext>
            </a:extLst>
          </p:cNvPr>
          <p:cNvSpPr>
            <a:spLocks noGrp="1"/>
          </p:cNvSpPr>
          <p:nvPr>
            <p:ph type="sldNum" sz="quarter" idx="12"/>
          </p:nvPr>
        </p:nvSpPr>
        <p:spPr/>
        <p:txBody>
          <a:bodyPr/>
          <a:lstStyle/>
          <a:p>
            <a:fld id="{7E260360-B404-C844-8651-31E0380F9243}" type="slidenum">
              <a:rPr lang="en-US" smtClean="0"/>
              <a:t>2</a:t>
            </a:fld>
            <a:endParaRPr lang="en-US"/>
          </a:p>
        </p:txBody>
      </p:sp>
    </p:spTree>
    <p:extLst>
      <p:ext uri="{BB962C8B-B14F-4D97-AF65-F5344CB8AC3E}">
        <p14:creationId xmlns:p14="http://schemas.microsoft.com/office/powerpoint/2010/main" val="1855515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B472F-46C3-6D44-84F9-272098F2E96D}"/>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bg1"/>
                </a:solidFill>
                <a:latin typeface="Gotham HTF Book" pitchFamily="2" charset="77"/>
              </a:rPr>
              <a:t>Panoramica</a:t>
            </a:r>
            <a:endParaRPr lang="en-US" sz="1400" dirty="0">
              <a:solidFill>
                <a:schemeClr val="bg1"/>
              </a:solidFill>
              <a:latin typeface="Gotham HTF Book" pitchFamily="2" charset="77"/>
            </a:endParaRPr>
          </a:p>
        </p:txBody>
      </p:sp>
      <p:sp>
        <p:nvSpPr>
          <p:cNvPr id="4" name="Rectangle 3">
            <a:extLst>
              <a:ext uri="{FF2B5EF4-FFF2-40B4-BE49-F238E27FC236}">
                <a16:creationId xmlns:a16="http://schemas.microsoft.com/office/drawing/2014/main" id="{2E950F03-9CB4-F644-A7AD-73A702EE6236}"/>
              </a:ext>
            </a:extLst>
          </p:cNvPr>
          <p:cNvSpPr/>
          <p:nvPr/>
        </p:nvSpPr>
        <p:spPr>
          <a:xfrm>
            <a:off x="657225" y="1258888"/>
            <a:ext cx="5543550" cy="3744911"/>
          </a:xfrm>
          <a:prstGeom prst="rect">
            <a:avLst/>
          </a:prstGeom>
        </p:spPr>
        <p:txBody>
          <a:bodyPr wrap="square" numCol="2" spcCol="180000">
            <a:noAutofit/>
          </a:bodyPr>
          <a:lstStyle/>
          <a:p>
            <a:pPr>
              <a:spcBef>
                <a:spcPts val="600"/>
              </a:spcBef>
              <a:spcAft>
                <a:spcPts val="600"/>
              </a:spcAft>
            </a:pPr>
            <a:r>
              <a:rPr lang="it-IT" sz="1100" dirty="0">
                <a:solidFill>
                  <a:schemeClr val="tx2"/>
                </a:solidFill>
                <a:latin typeface="Gotham HTF Book" pitchFamily="2" charset="77"/>
                <a:cs typeface="Arial" pitchFamily="34" charset="0"/>
              </a:rPr>
              <a:t>L'ecosistema Epicenter fornisce una solida piattaforma monetaria richiesta dalla finanza decentralizzata. All'interno di questa struttura, chiunque, ovunque, può creare servizi finanziari sicuri, scalabili e accessibili a livello globale in pochi minuti. Epicenter riduce drasticamente le barriere all'ingresso, sia per i produttori che per i consumatori di tali app.</a:t>
            </a:r>
          </a:p>
          <a:p>
            <a:pPr>
              <a:spcBef>
                <a:spcPts val="600"/>
              </a:spcBef>
              <a:spcAft>
                <a:spcPts val="600"/>
              </a:spcAft>
            </a:pPr>
            <a:r>
              <a:rPr lang="it-IT" sz="1100" dirty="0">
                <a:solidFill>
                  <a:schemeClr val="tx2"/>
                </a:solidFill>
                <a:latin typeface="Gotham HTF Book" pitchFamily="2" charset="77"/>
                <a:cs typeface="Arial" pitchFamily="34" charset="0"/>
              </a:rPr>
              <a:t>"Componibilità" è una parola d'ordine relativamente recente che sta prendendo il centro della scena, e per una buona ragione. Quando i componenti sono modulari e riutilizzabili, liberi dall'attrito dei processi di registrazione e dalla necessità di mantenere una connessione continua tra le parti, gli innovatori sono in grado di sperimentare nuovi modi per risolvere le esigenze dei clienti a basso rischio.</a:t>
            </a:r>
          </a:p>
          <a:p>
            <a:pPr>
              <a:spcBef>
                <a:spcPts val="600"/>
              </a:spcBef>
              <a:spcAft>
                <a:spcPts val="600"/>
              </a:spcAft>
            </a:pPr>
            <a:r>
              <a:rPr lang="it-IT" sz="1100" dirty="0">
                <a:solidFill>
                  <a:schemeClr val="tx2"/>
                </a:solidFill>
                <a:latin typeface="Gotham HTF Book" pitchFamily="2" charset="77"/>
                <a:cs typeface="Arial" pitchFamily="34" charset="0"/>
              </a:rPr>
              <a:t>Ci sono 1,7 miliardi di persone intorno </a:t>
            </a:r>
            <a:r>
              <a:rPr lang="it-IT" sz="1100" dirty="0" smtClean="0">
                <a:solidFill>
                  <a:schemeClr val="tx2"/>
                </a:solidFill>
                <a:latin typeface="Gotham HTF Book" pitchFamily="2" charset="77"/>
                <a:cs typeface="Arial" pitchFamily="34" charset="0"/>
              </a:rPr>
              <a:t>al</a:t>
            </a:r>
            <a:r>
              <a:rPr lang="en-GB" sz="1100" dirty="0" smtClean="0">
                <a:solidFill>
                  <a:schemeClr val="tx2"/>
                </a:solidFill>
                <a:latin typeface="Gotham HTF Book" pitchFamily="2" charset="77"/>
                <a:cs typeface="Arial" pitchFamily="34" charset="0"/>
              </a:rPr>
              <a:t> </a:t>
            </a:r>
            <a:r>
              <a:rPr lang="it-IT" sz="1100" dirty="0" smtClean="0">
                <a:solidFill>
                  <a:schemeClr val="tx2"/>
                </a:solidFill>
                <a:latin typeface="Gotham HTF Book" pitchFamily="2" charset="77"/>
                <a:cs typeface="Arial" pitchFamily="34" charset="0"/>
              </a:rPr>
              <a:t>mondo </a:t>
            </a:r>
            <a:r>
              <a:rPr lang="it-IT" sz="1100" dirty="0">
                <a:solidFill>
                  <a:schemeClr val="tx2"/>
                </a:solidFill>
                <a:latin typeface="Gotham HTF Book" pitchFamily="2" charset="77"/>
                <a:cs typeface="Arial" pitchFamily="34" charset="0"/>
              </a:rPr>
              <a:t>che dispongono di smartphone e tuttavia non hanno accesso ai servizi finanziari di base. Questi individui possono beneficiare immediatamente delle app DeFi che sono in grado di utilizzare l'ecosistema Epicenter.</a:t>
            </a:r>
          </a:p>
          <a:p>
            <a:pPr>
              <a:spcBef>
                <a:spcPts val="600"/>
              </a:spcBef>
              <a:spcAft>
                <a:spcPts val="600"/>
              </a:spcAft>
            </a:pPr>
            <a:r>
              <a:rPr lang="it-IT" sz="1100" dirty="0">
                <a:solidFill>
                  <a:schemeClr val="tx2"/>
                </a:solidFill>
                <a:latin typeface="Gotham HTF Book" pitchFamily="2" charset="77"/>
                <a:cs typeface="Arial" pitchFamily="34" charset="0"/>
              </a:rPr>
              <a:t>Sicurezza, scalabilità e decentralizzazione: non è più necessario accontentarsi solo di due di questi punti. Intrecciando i punti di forza di più blockchain indipendenti in un unico tessuto robusto, il triumvirato Epicenter di risorse digitali riservate, componibili e interoperabili EPIC/ECR/EUSD sta spostando le interazioni finanziarie del mondo sulla catena senza compromettere la custodia, la centralizzazione, la censura, l'assenza di autorizzazioni o l'affidabilità .</a:t>
            </a:r>
            <a:endParaRPr lang="en-GB" sz="1100" dirty="0">
              <a:solidFill>
                <a:schemeClr val="tx2"/>
              </a:solidFill>
              <a:latin typeface="Gotham HTF Book" pitchFamily="2" charset="77"/>
              <a:cs typeface="Arial" pitchFamily="34" charset="0"/>
            </a:endParaRPr>
          </a:p>
        </p:txBody>
      </p:sp>
      <p:sp>
        <p:nvSpPr>
          <p:cNvPr id="5" name="TextBox 4">
            <a:extLst>
              <a:ext uri="{FF2B5EF4-FFF2-40B4-BE49-F238E27FC236}">
                <a16:creationId xmlns:a16="http://schemas.microsoft.com/office/drawing/2014/main" id="{D9968CCC-FF86-254E-82CE-CCC617A20583}"/>
              </a:ext>
            </a:extLst>
          </p:cNvPr>
          <p:cNvSpPr txBox="1"/>
          <p:nvPr/>
        </p:nvSpPr>
        <p:spPr>
          <a:xfrm>
            <a:off x="657225" y="5872296"/>
            <a:ext cx="5543550" cy="1286933"/>
          </a:xfrm>
          <a:prstGeom prst="rect">
            <a:avLst/>
          </a:prstGeom>
          <a:noFill/>
        </p:spPr>
        <p:txBody>
          <a:bodyPr wrap="square" lIns="0" rtlCol="0">
            <a:noAutofit/>
          </a:bodyPr>
          <a:lstStyle/>
          <a:p>
            <a:pPr algn="ctr">
              <a:lnSpc>
                <a:spcPct val="90000"/>
              </a:lnSpc>
            </a:pPr>
            <a:r>
              <a:rPr lang="en-US" sz="4400" b="1" dirty="0" smtClean="0">
                <a:solidFill>
                  <a:schemeClr val="tx2"/>
                </a:solidFill>
                <a:latin typeface="Gotham HTF Black" pitchFamily="2" charset="77"/>
              </a:rPr>
              <a:t>L’ECOSISTEMA</a:t>
            </a:r>
            <a:r>
              <a:rPr lang="en-US" sz="4400" b="1" dirty="0">
                <a:solidFill>
                  <a:schemeClr val="tx2"/>
                </a:solidFill>
                <a:latin typeface="Gotham HTF Black" pitchFamily="2" charset="77"/>
              </a:rPr>
              <a:t/>
            </a:r>
            <a:br>
              <a:rPr lang="en-US" sz="4400" b="1" dirty="0">
                <a:solidFill>
                  <a:schemeClr val="tx2"/>
                </a:solidFill>
                <a:latin typeface="Gotham HTF Black" pitchFamily="2" charset="77"/>
              </a:rPr>
            </a:br>
            <a:r>
              <a:rPr lang="en-US" sz="4400" b="1" dirty="0" smtClean="0">
                <a:solidFill>
                  <a:schemeClr val="tx2"/>
                </a:solidFill>
                <a:latin typeface="Gotham HTF Black" pitchFamily="2" charset="77"/>
              </a:rPr>
              <a:t>EPICENTER</a:t>
            </a:r>
            <a:endParaRPr lang="en-US" sz="4400" b="1" dirty="0">
              <a:solidFill>
                <a:schemeClr val="bg1"/>
              </a:solidFill>
              <a:latin typeface="Gotham HTF Black" pitchFamily="2" charset="77"/>
            </a:endParaRPr>
          </a:p>
        </p:txBody>
      </p:sp>
      <p:sp>
        <p:nvSpPr>
          <p:cNvPr id="6" name="Footer Placeholder 5">
            <a:extLst>
              <a:ext uri="{FF2B5EF4-FFF2-40B4-BE49-F238E27FC236}">
                <a16:creationId xmlns:a16="http://schemas.microsoft.com/office/drawing/2014/main" id="{C23C2241-CB3C-6845-BBCF-FC2742546145}"/>
              </a:ext>
            </a:extLst>
          </p:cNvPr>
          <p:cNvSpPr>
            <a:spLocks noGrp="1"/>
          </p:cNvSpPr>
          <p:nvPr>
            <p:ph type="ftr" sz="quarter" idx="11"/>
          </p:nvPr>
        </p:nvSpPr>
        <p:spPr/>
        <p:txBody>
          <a:bodyPr/>
          <a:lstStyle/>
          <a:p>
            <a:r>
              <a:rPr lang="en-US" dirty="0" smtClean="0"/>
              <a:t>Un’introduzione </a:t>
            </a:r>
            <a:r>
              <a:rPr lang="en-US" dirty="0"/>
              <a:t>a</a:t>
            </a:r>
            <a:r>
              <a:rPr lang="en-US" dirty="0" smtClean="0"/>
              <a:t> </a:t>
            </a:r>
            <a:r>
              <a:rPr lang="en-US" dirty="0"/>
              <a:t>ECR</a:t>
            </a:r>
          </a:p>
        </p:txBody>
      </p:sp>
      <p:sp>
        <p:nvSpPr>
          <p:cNvPr id="7" name="Slide Number Placeholder 6">
            <a:extLst>
              <a:ext uri="{FF2B5EF4-FFF2-40B4-BE49-F238E27FC236}">
                <a16:creationId xmlns:a16="http://schemas.microsoft.com/office/drawing/2014/main" id="{B0969CD0-A510-7345-8FA5-1C78DCD1BC83}"/>
              </a:ext>
            </a:extLst>
          </p:cNvPr>
          <p:cNvSpPr>
            <a:spLocks noGrp="1"/>
          </p:cNvSpPr>
          <p:nvPr>
            <p:ph type="sldNum" sz="quarter" idx="12"/>
          </p:nvPr>
        </p:nvSpPr>
        <p:spPr/>
        <p:txBody>
          <a:bodyPr/>
          <a:lstStyle/>
          <a:p>
            <a:fld id="{7E260360-B404-C844-8651-31E0380F9243}" type="slidenum">
              <a:rPr lang="en-US" smtClean="0"/>
              <a:t>3</a:t>
            </a:fld>
            <a:endParaRPr lang="en-US"/>
          </a:p>
        </p:txBody>
      </p:sp>
    </p:spTree>
    <p:extLst>
      <p:ext uri="{BB962C8B-B14F-4D97-AF65-F5344CB8AC3E}">
        <p14:creationId xmlns:p14="http://schemas.microsoft.com/office/powerpoint/2010/main" val="3949285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B472F-46C3-6D44-84F9-272098F2E96D}"/>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bg1"/>
                </a:solidFill>
                <a:latin typeface="Gotham HTF Book" pitchFamily="2" charset="77"/>
              </a:rPr>
              <a:t>L’Ecosistema Epicenter</a:t>
            </a:r>
            <a:endParaRPr lang="en-US" sz="1400" dirty="0">
              <a:solidFill>
                <a:schemeClr val="bg1"/>
              </a:solidFill>
              <a:latin typeface="Gotham HTF Book" pitchFamily="2" charset="77"/>
            </a:endParaRPr>
          </a:p>
        </p:txBody>
      </p:sp>
      <p:sp>
        <p:nvSpPr>
          <p:cNvPr id="3" name="TextBox 2">
            <a:extLst>
              <a:ext uri="{FF2B5EF4-FFF2-40B4-BE49-F238E27FC236}">
                <a16:creationId xmlns:a16="http://schemas.microsoft.com/office/drawing/2014/main" id="{E5B60285-50B7-4042-8038-78B028208B53}"/>
              </a:ext>
            </a:extLst>
          </p:cNvPr>
          <p:cNvSpPr txBox="1"/>
          <p:nvPr/>
        </p:nvSpPr>
        <p:spPr>
          <a:xfrm>
            <a:off x="657225" y="741496"/>
            <a:ext cx="5543550" cy="663971"/>
          </a:xfrm>
          <a:prstGeom prst="rect">
            <a:avLst/>
          </a:prstGeom>
          <a:noFill/>
        </p:spPr>
        <p:txBody>
          <a:bodyPr wrap="square" lIns="0" rtlCol="0">
            <a:noAutofit/>
          </a:bodyPr>
          <a:lstStyle/>
          <a:p>
            <a:pPr algn="ctr">
              <a:lnSpc>
                <a:spcPct val="90000"/>
              </a:lnSpc>
            </a:pPr>
            <a:r>
              <a:rPr lang="en-US" sz="2000" b="1" dirty="0" smtClean="0">
                <a:solidFill>
                  <a:schemeClr val="tx2"/>
                </a:solidFill>
                <a:latin typeface="Gotham HTF Black" pitchFamily="2" charset="77"/>
              </a:rPr>
              <a:t>Componenti Componibili</a:t>
            </a:r>
            <a:endParaRPr lang="en-US" sz="2000" b="1" dirty="0">
              <a:solidFill>
                <a:schemeClr val="tx2"/>
              </a:solidFill>
              <a:latin typeface="Gotham HTF Black" pitchFamily="2" charset="77"/>
            </a:endParaRPr>
          </a:p>
        </p:txBody>
      </p:sp>
      <p:sp>
        <p:nvSpPr>
          <p:cNvPr id="5" name="Rectangle 4">
            <a:extLst>
              <a:ext uri="{FF2B5EF4-FFF2-40B4-BE49-F238E27FC236}">
                <a16:creationId xmlns:a16="http://schemas.microsoft.com/office/drawing/2014/main" id="{18134699-8A7E-7448-BBE3-5F22B5843C8C}"/>
              </a:ext>
            </a:extLst>
          </p:cNvPr>
          <p:cNvSpPr/>
          <p:nvPr/>
        </p:nvSpPr>
        <p:spPr>
          <a:xfrm>
            <a:off x="657225" y="1258888"/>
            <a:ext cx="5543550" cy="5395912"/>
          </a:xfrm>
          <a:prstGeom prst="rect">
            <a:avLst/>
          </a:prstGeom>
        </p:spPr>
        <p:txBody>
          <a:bodyPr wrap="square" numCol="2" spcCol="180000">
            <a:noAutofit/>
          </a:bodyPr>
          <a:lstStyle/>
          <a:p>
            <a:pPr>
              <a:spcBef>
                <a:spcPts val="600"/>
              </a:spcBef>
              <a:spcAft>
                <a:spcPts val="600"/>
              </a:spcAft>
            </a:pPr>
            <a:r>
              <a:rPr lang="en-GB" sz="1100" b="1" dirty="0">
                <a:solidFill>
                  <a:schemeClr val="bg1"/>
                </a:solidFill>
                <a:latin typeface="Gotham HTF Book" pitchFamily="2" charset="77"/>
                <a:cs typeface="Arial" pitchFamily="34" charset="0"/>
              </a:rPr>
              <a:t>ECR</a:t>
            </a:r>
          </a:p>
          <a:p>
            <a:pPr>
              <a:spcBef>
                <a:spcPts val="600"/>
              </a:spcBef>
              <a:spcAft>
                <a:spcPts val="600"/>
              </a:spcAft>
            </a:pPr>
            <a:r>
              <a:rPr lang="it-IT" sz="1100" dirty="0">
                <a:solidFill>
                  <a:srgbClr val="000000"/>
                </a:solidFill>
                <a:latin typeface="Gotham HTF Book" pitchFamily="2" charset="77"/>
                <a:cs typeface="Arial" pitchFamily="34" charset="0"/>
              </a:rPr>
              <a:t>ECR è il token di governance dell'ecosistema Epicenter.</a:t>
            </a:r>
          </a:p>
          <a:p>
            <a:pPr>
              <a:spcBef>
                <a:spcPts val="600"/>
              </a:spcBef>
              <a:spcAft>
                <a:spcPts val="600"/>
              </a:spcAft>
            </a:pPr>
            <a:r>
              <a:rPr lang="it-IT" sz="1100" dirty="0">
                <a:solidFill>
                  <a:srgbClr val="000000"/>
                </a:solidFill>
                <a:latin typeface="Gotham HTF Book" pitchFamily="2" charset="77"/>
                <a:cs typeface="Arial" pitchFamily="34" charset="0"/>
              </a:rPr>
              <a:t>Come il token MKR nell'ambito del protocollo Maker, il token ECR è determinante per mantenere il valore della stablecoin Epicenter, EUSD. I titolari del token ECR sono i fiduciari dell'ecosistema Epicenter in quanto hanno diritti di voto - un voto per token - quando si tratta di impostare le politiche e i parametri che governano il sistema. I possessori di ECR sono coinvolti nel gioco: possono aspettarsi di trarre profitto quando il sistema funziona senza problemi, ma si assumono anche il rischio se il token EUSD viene attaccato. Il token ECR viene diluito quanto necessario per mantenere il soft peg EUSD.</a:t>
            </a:r>
          </a:p>
          <a:p>
            <a:pPr>
              <a:spcBef>
                <a:spcPts val="600"/>
              </a:spcBef>
              <a:spcAft>
                <a:spcPts val="600"/>
              </a:spcAft>
            </a:pPr>
            <a:r>
              <a:rPr lang="it-IT" sz="1100" dirty="0">
                <a:solidFill>
                  <a:srgbClr val="000000"/>
                </a:solidFill>
                <a:latin typeface="Gotham HTF Book" pitchFamily="2" charset="77"/>
                <a:cs typeface="Arial" pitchFamily="34" charset="0"/>
              </a:rPr>
              <a:t>Se il conto Epic Cash di un utente può essere considerato il suo risparmio, il suo oro digitale, l'EUSD potrebbe essere considerato un conto corrente per le spese in dollari. Allo stesso modo, si potrebbe pensare che l'ECR svolga il ruolo della Federal Reserve per questo universo monetario: stabilizza la valuta (EUSD) e i detentori dell'ECR ottengono il signoraggio e altri compensi per il rischio che si </a:t>
            </a:r>
            <a:r>
              <a:rPr lang="it-IT" sz="1100" dirty="0" smtClean="0">
                <a:solidFill>
                  <a:srgbClr val="000000"/>
                </a:solidFill>
                <a:latin typeface="Gotham HTF Book" pitchFamily="2" charset="77"/>
                <a:cs typeface="Arial" pitchFamily="34" charset="0"/>
              </a:rPr>
              <a:t>assumono.</a:t>
            </a:r>
          </a:p>
          <a:p>
            <a:pPr>
              <a:spcBef>
                <a:spcPts val="600"/>
              </a:spcBef>
              <a:spcAft>
                <a:spcPts val="600"/>
              </a:spcAft>
            </a:pPr>
            <a:r>
              <a:rPr lang="it-IT" sz="1100" dirty="0">
                <a:solidFill>
                  <a:srgbClr val="000000"/>
                </a:solidFill>
                <a:latin typeface="Gotham HTF Book" pitchFamily="2" charset="77"/>
                <a:cs typeface="Arial" pitchFamily="34" charset="0"/>
              </a:rPr>
              <a:t>ECR è equivalente ad un investimento, con rischio e rendimento, ma attraverso i loro diritti di voto - selezionando i parametri che governano il sistema - i possessori di ECR possono avere un impatto diretto sul proprio successo. Sono fortemente incentivati a mantenere la stabilità del sistema e vengono premiati nella misura in cui riescono.</a:t>
            </a:r>
          </a:p>
          <a:p>
            <a:pPr>
              <a:spcBef>
                <a:spcPts val="600"/>
              </a:spcBef>
              <a:spcAft>
                <a:spcPts val="600"/>
              </a:spcAft>
            </a:pPr>
            <a:r>
              <a:rPr lang="it-IT" sz="1100" dirty="0">
                <a:solidFill>
                  <a:srgbClr val="000000"/>
                </a:solidFill>
                <a:latin typeface="Gotham HTF Book" pitchFamily="2" charset="77"/>
                <a:cs typeface="Arial" pitchFamily="34" charset="0"/>
              </a:rPr>
              <a:t>Si noti che il token ECR non rientra nella struttura normativa della SEC: non è una "sicurezza" come definita dall'Howey Test poiché i suoi profitti non derivano esclusivamente dagli sforzi di altri. Piuttosto i titolari di ECR sono direttamente coinvolti nella redditività del token scegliendo i livelli di "riccioli d'oro" per tutti i parametri del sistema - né troppo caldo né troppo freddo... e gli incentivi sono strutturati in modo tale che i titolari di ECR non trarranno effettivamente profitto a meno che non partecipino al Governo dell'Epicenter.</a:t>
            </a:r>
            <a:endParaRPr lang="en-GB" sz="1100" dirty="0">
              <a:solidFill>
                <a:srgbClr val="000000"/>
              </a:solidFill>
              <a:latin typeface="Gotham HTF Book" pitchFamily="2" charset="77"/>
              <a:cs typeface="Arial" pitchFamily="34" charset="0"/>
            </a:endParaRPr>
          </a:p>
        </p:txBody>
      </p:sp>
      <p:sp>
        <p:nvSpPr>
          <p:cNvPr id="39" name="Rectangle 38">
            <a:extLst>
              <a:ext uri="{FF2B5EF4-FFF2-40B4-BE49-F238E27FC236}">
                <a16:creationId xmlns:a16="http://schemas.microsoft.com/office/drawing/2014/main" id="{522D5993-3E6D-224C-9428-C057FD5A8465}"/>
              </a:ext>
            </a:extLst>
          </p:cNvPr>
          <p:cNvSpPr/>
          <p:nvPr/>
        </p:nvSpPr>
        <p:spPr>
          <a:xfrm>
            <a:off x="597125" y="7786700"/>
            <a:ext cx="1575282" cy="415498"/>
          </a:xfrm>
          <a:prstGeom prst="rect">
            <a:avLst/>
          </a:prstGeom>
          <a:noFill/>
          <a:ln w="9525">
            <a:noFill/>
            <a:miter lim="800000"/>
            <a:headEnd/>
            <a:tailEnd/>
          </a:ln>
        </p:spPr>
        <p:txBody>
          <a:bodyPr wrap="square" lIns="72000" rtlCol="0" anchor="t" anchorCtr="0">
            <a:spAutoFit/>
          </a:bodyPr>
          <a:lstStyle/>
          <a:p>
            <a:pPr algn="ctr" fontAlgn="b">
              <a:spcAft>
                <a:spcPts val="300"/>
              </a:spcAft>
            </a:pPr>
            <a:r>
              <a:rPr lang="en-GB" sz="1050" dirty="0" smtClean="0">
                <a:solidFill>
                  <a:schemeClr val="bg1"/>
                </a:solidFill>
                <a:latin typeface="Gotham HTF Book" pitchFamily="2" charset="77"/>
                <a:cs typeface="Arial" pitchFamily="34" charset="0"/>
              </a:rPr>
              <a:t>L’utente deposita  in garanzia EPIC…</a:t>
            </a:r>
            <a:endParaRPr lang="en-GB" sz="1050" dirty="0">
              <a:solidFill>
                <a:schemeClr val="bg1"/>
              </a:solidFill>
              <a:latin typeface="Gotham HTF Book" pitchFamily="2" charset="77"/>
              <a:cs typeface="Arial" pitchFamily="34" charset="0"/>
            </a:endParaRPr>
          </a:p>
        </p:txBody>
      </p:sp>
      <p:sp>
        <p:nvSpPr>
          <p:cNvPr id="40" name="Rectangle 39">
            <a:extLst>
              <a:ext uri="{FF2B5EF4-FFF2-40B4-BE49-F238E27FC236}">
                <a16:creationId xmlns:a16="http://schemas.microsoft.com/office/drawing/2014/main" id="{63FEAD6A-E6AF-D84D-90B4-B3E74D545E8C}"/>
              </a:ext>
            </a:extLst>
          </p:cNvPr>
          <p:cNvSpPr/>
          <p:nvPr/>
        </p:nvSpPr>
        <p:spPr>
          <a:xfrm>
            <a:off x="2812162" y="7786700"/>
            <a:ext cx="1249306" cy="415498"/>
          </a:xfrm>
          <a:prstGeom prst="rect">
            <a:avLst/>
          </a:prstGeom>
          <a:noFill/>
          <a:ln w="9525">
            <a:noFill/>
            <a:miter lim="800000"/>
            <a:headEnd/>
            <a:tailEnd/>
          </a:ln>
        </p:spPr>
        <p:txBody>
          <a:bodyPr wrap="square" lIns="72000" rtlCol="0" anchor="t" anchorCtr="0">
            <a:spAutoFit/>
          </a:bodyPr>
          <a:lstStyle/>
          <a:p>
            <a:pPr algn="ctr" fontAlgn="b">
              <a:spcAft>
                <a:spcPts val="300"/>
              </a:spcAft>
            </a:pPr>
            <a:r>
              <a:rPr lang="en-GB" sz="1050" dirty="0" smtClean="0">
                <a:solidFill>
                  <a:schemeClr val="bg1"/>
                </a:solidFill>
                <a:latin typeface="Gotham HTF Book" pitchFamily="2" charset="77"/>
                <a:cs typeface="Arial" pitchFamily="34" charset="0"/>
              </a:rPr>
              <a:t>…e “blocca” gettoni ECR…</a:t>
            </a:r>
            <a:endParaRPr lang="en-GB" sz="1050" dirty="0">
              <a:solidFill>
                <a:schemeClr val="bg1"/>
              </a:solidFill>
              <a:latin typeface="Gotham HTF Book" pitchFamily="2" charset="77"/>
              <a:cs typeface="Arial" pitchFamily="34" charset="0"/>
            </a:endParaRPr>
          </a:p>
        </p:txBody>
      </p:sp>
      <p:sp>
        <p:nvSpPr>
          <p:cNvPr id="41" name="Rectangle 40">
            <a:extLst>
              <a:ext uri="{FF2B5EF4-FFF2-40B4-BE49-F238E27FC236}">
                <a16:creationId xmlns:a16="http://schemas.microsoft.com/office/drawing/2014/main" id="{C38F7925-1AEB-A64C-B4CF-34DD22B52159}"/>
              </a:ext>
            </a:extLst>
          </p:cNvPr>
          <p:cNvSpPr/>
          <p:nvPr/>
        </p:nvSpPr>
        <p:spPr>
          <a:xfrm>
            <a:off x="4670205" y="7786700"/>
            <a:ext cx="1509645" cy="415498"/>
          </a:xfrm>
          <a:prstGeom prst="rect">
            <a:avLst/>
          </a:prstGeom>
          <a:noFill/>
          <a:ln w="9525">
            <a:noFill/>
            <a:miter lim="800000"/>
            <a:headEnd/>
            <a:tailEnd/>
          </a:ln>
        </p:spPr>
        <p:txBody>
          <a:bodyPr wrap="square" lIns="72000" rtlCol="0" anchor="t" anchorCtr="0">
            <a:spAutoFit/>
          </a:bodyPr>
          <a:lstStyle/>
          <a:p>
            <a:pPr algn="ctr" fontAlgn="b">
              <a:spcAft>
                <a:spcPts val="300"/>
              </a:spcAft>
            </a:pPr>
            <a:r>
              <a:rPr lang="en-GB" sz="1050" dirty="0" smtClean="0">
                <a:solidFill>
                  <a:schemeClr val="bg1"/>
                </a:solidFill>
                <a:latin typeface="Gotham HTF Book" pitchFamily="2" charset="77"/>
                <a:cs typeface="Arial" pitchFamily="34" charset="0"/>
              </a:rPr>
              <a:t>…per sbloccare una linea di credito EUSD…</a:t>
            </a:r>
            <a:endParaRPr lang="en-GB" sz="1050" dirty="0">
              <a:solidFill>
                <a:schemeClr val="bg1"/>
              </a:solidFill>
              <a:latin typeface="Gotham HTF Book" pitchFamily="2" charset="77"/>
              <a:cs typeface="Arial" pitchFamily="34" charset="0"/>
            </a:endParaRPr>
          </a:p>
        </p:txBody>
      </p:sp>
      <p:cxnSp>
        <p:nvCxnSpPr>
          <p:cNvPr id="50" name="Straight Arrow Connector 49">
            <a:extLst>
              <a:ext uri="{FF2B5EF4-FFF2-40B4-BE49-F238E27FC236}">
                <a16:creationId xmlns:a16="http://schemas.microsoft.com/office/drawing/2014/main" id="{521ECD6B-A1F9-F746-B4B7-E8E18FBFC628}"/>
              </a:ext>
            </a:extLst>
          </p:cNvPr>
          <p:cNvCxnSpPr>
            <a:cxnSpLocks/>
          </p:cNvCxnSpPr>
          <p:nvPr/>
        </p:nvCxnSpPr>
        <p:spPr>
          <a:xfrm>
            <a:off x="1736412" y="7393609"/>
            <a:ext cx="1186542" cy="0"/>
          </a:xfrm>
          <a:prstGeom prst="straightConnector1">
            <a:avLst/>
          </a:prstGeom>
          <a:ln w="19050">
            <a:solidFill>
              <a:srgbClr val="00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49D615A8-DF13-294B-B735-754500484A2E}"/>
              </a:ext>
            </a:extLst>
          </p:cNvPr>
          <p:cNvCxnSpPr>
            <a:cxnSpLocks/>
          </p:cNvCxnSpPr>
          <p:nvPr/>
        </p:nvCxnSpPr>
        <p:spPr>
          <a:xfrm>
            <a:off x="3942862" y="7390183"/>
            <a:ext cx="1078523" cy="0"/>
          </a:xfrm>
          <a:prstGeom prst="straightConnector1">
            <a:avLst/>
          </a:prstGeom>
          <a:ln w="19050">
            <a:solidFill>
              <a:srgbClr val="000000"/>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52" name="Picture 51" descr="Logo&#10;&#10;Description automatically generated">
            <a:extLst>
              <a:ext uri="{FF2B5EF4-FFF2-40B4-BE49-F238E27FC236}">
                <a16:creationId xmlns:a16="http://schemas.microsoft.com/office/drawing/2014/main" id="{0F7C038B-8292-9742-9D92-39D8A7D86A6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94846" y="6895254"/>
            <a:ext cx="989858" cy="989858"/>
          </a:xfrm>
          <a:prstGeom prst="rect">
            <a:avLst/>
          </a:prstGeom>
        </p:spPr>
      </p:pic>
      <p:pic>
        <p:nvPicPr>
          <p:cNvPr id="53" name="Picture 52" descr="Shape, arrow&#10;&#10;Description automatically generated">
            <a:extLst>
              <a:ext uri="{FF2B5EF4-FFF2-40B4-BE49-F238E27FC236}">
                <a16:creationId xmlns:a16="http://schemas.microsoft.com/office/drawing/2014/main" id="{91C206D2-49EB-574A-9BDE-6A1621F76E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03847" y="6895254"/>
            <a:ext cx="989858" cy="989858"/>
          </a:xfrm>
          <a:prstGeom prst="rect">
            <a:avLst/>
          </a:prstGeom>
        </p:spPr>
      </p:pic>
      <p:pic>
        <p:nvPicPr>
          <p:cNvPr id="57" name="Picture 56">
            <a:extLst>
              <a:ext uri="{FF2B5EF4-FFF2-40B4-BE49-F238E27FC236}">
                <a16:creationId xmlns:a16="http://schemas.microsoft.com/office/drawing/2014/main" id="{2EBADB7E-6EA8-F446-8281-1783D69DB0E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43450"/>
          <a:stretch/>
        </p:blipFill>
        <p:spPr>
          <a:xfrm>
            <a:off x="2964082" y="7137923"/>
            <a:ext cx="920713" cy="505502"/>
          </a:xfrm>
          <a:prstGeom prst="rect">
            <a:avLst/>
          </a:prstGeom>
        </p:spPr>
      </p:pic>
      <p:sp>
        <p:nvSpPr>
          <p:cNvPr id="62" name="Footer Placeholder 61">
            <a:extLst>
              <a:ext uri="{FF2B5EF4-FFF2-40B4-BE49-F238E27FC236}">
                <a16:creationId xmlns:a16="http://schemas.microsoft.com/office/drawing/2014/main" id="{51DA4C16-56EB-B347-93D1-1FBDFE046649}"/>
              </a:ext>
            </a:extLst>
          </p:cNvPr>
          <p:cNvSpPr>
            <a:spLocks noGrp="1"/>
          </p:cNvSpPr>
          <p:nvPr>
            <p:ph type="ftr" sz="quarter" idx="11"/>
          </p:nvPr>
        </p:nvSpPr>
        <p:spPr/>
        <p:txBody>
          <a:bodyPr/>
          <a:lstStyle/>
          <a:p>
            <a:r>
              <a:rPr lang="en-US" dirty="0" smtClean="0"/>
              <a:t>Un’introduzione </a:t>
            </a:r>
            <a:r>
              <a:rPr lang="en-US" dirty="0"/>
              <a:t>a</a:t>
            </a:r>
            <a:r>
              <a:rPr lang="en-US" dirty="0" smtClean="0"/>
              <a:t> </a:t>
            </a:r>
            <a:r>
              <a:rPr lang="en-US" dirty="0"/>
              <a:t>ECR</a:t>
            </a:r>
          </a:p>
        </p:txBody>
      </p:sp>
      <p:sp>
        <p:nvSpPr>
          <p:cNvPr id="63" name="Slide Number Placeholder 62">
            <a:extLst>
              <a:ext uri="{FF2B5EF4-FFF2-40B4-BE49-F238E27FC236}">
                <a16:creationId xmlns:a16="http://schemas.microsoft.com/office/drawing/2014/main" id="{104D7B16-72B5-BC40-AC23-04E689A09ED0}"/>
              </a:ext>
            </a:extLst>
          </p:cNvPr>
          <p:cNvSpPr>
            <a:spLocks noGrp="1"/>
          </p:cNvSpPr>
          <p:nvPr>
            <p:ph type="sldNum" sz="quarter" idx="12"/>
          </p:nvPr>
        </p:nvSpPr>
        <p:spPr/>
        <p:txBody>
          <a:bodyPr/>
          <a:lstStyle/>
          <a:p>
            <a:fld id="{7E260360-B404-C844-8651-31E0380F9243}" type="slidenum">
              <a:rPr lang="en-US" smtClean="0"/>
              <a:t>4</a:t>
            </a:fld>
            <a:endParaRPr lang="en-US"/>
          </a:p>
        </p:txBody>
      </p:sp>
    </p:spTree>
    <p:extLst>
      <p:ext uri="{BB962C8B-B14F-4D97-AF65-F5344CB8AC3E}">
        <p14:creationId xmlns:p14="http://schemas.microsoft.com/office/powerpoint/2010/main" val="20737935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B472F-46C3-6D44-84F9-272098F2E96D}"/>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bg1"/>
                </a:solidFill>
                <a:latin typeface="Gotham HTF Book" pitchFamily="2" charset="77"/>
              </a:rPr>
              <a:t>L’Ecosistema Epicenter</a:t>
            </a:r>
            <a:endParaRPr lang="en-US" sz="1400" dirty="0">
              <a:solidFill>
                <a:schemeClr val="bg1"/>
              </a:solidFill>
              <a:latin typeface="Gotham HTF Book" pitchFamily="2" charset="77"/>
            </a:endParaRPr>
          </a:p>
        </p:txBody>
      </p:sp>
      <p:sp>
        <p:nvSpPr>
          <p:cNvPr id="3" name="TextBox 2">
            <a:extLst>
              <a:ext uri="{FF2B5EF4-FFF2-40B4-BE49-F238E27FC236}">
                <a16:creationId xmlns:a16="http://schemas.microsoft.com/office/drawing/2014/main" id="{E5B60285-50B7-4042-8038-78B028208B53}"/>
              </a:ext>
            </a:extLst>
          </p:cNvPr>
          <p:cNvSpPr txBox="1"/>
          <p:nvPr/>
        </p:nvSpPr>
        <p:spPr>
          <a:xfrm>
            <a:off x="657225" y="741496"/>
            <a:ext cx="5543550" cy="663971"/>
          </a:xfrm>
          <a:prstGeom prst="rect">
            <a:avLst/>
          </a:prstGeom>
          <a:noFill/>
        </p:spPr>
        <p:txBody>
          <a:bodyPr wrap="square" lIns="0" rtlCol="0">
            <a:noAutofit/>
          </a:bodyPr>
          <a:lstStyle/>
          <a:p>
            <a:pPr algn="ctr">
              <a:lnSpc>
                <a:spcPct val="90000"/>
              </a:lnSpc>
            </a:pPr>
            <a:r>
              <a:rPr lang="en-US" sz="2000" b="1" dirty="0" smtClean="0">
                <a:solidFill>
                  <a:schemeClr val="tx2"/>
                </a:solidFill>
                <a:latin typeface="Gotham HTF Black" pitchFamily="2" charset="77"/>
              </a:rPr>
              <a:t>Componenti Componibili</a:t>
            </a:r>
            <a:endParaRPr lang="en-US" sz="2000" b="1" dirty="0">
              <a:solidFill>
                <a:schemeClr val="tx2"/>
              </a:solidFill>
              <a:latin typeface="Gotham HTF Black" pitchFamily="2" charset="77"/>
            </a:endParaRPr>
          </a:p>
        </p:txBody>
      </p:sp>
      <p:sp>
        <p:nvSpPr>
          <p:cNvPr id="5" name="Rectangle 4">
            <a:extLst>
              <a:ext uri="{FF2B5EF4-FFF2-40B4-BE49-F238E27FC236}">
                <a16:creationId xmlns:a16="http://schemas.microsoft.com/office/drawing/2014/main" id="{18134699-8A7E-7448-BBE3-5F22B5843C8C}"/>
              </a:ext>
            </a:extLst>
          </p:cNvPr>
          <p:cNvSpPr/>
          <p:nvPr/>
        </p:nvSpPr>
        <p:spPr>
          <a:xfrm>
            <a:off x="657225" y="1258888"/>
            <a:ext cx="5543550" cy="4398206"/>
          </a:xfrm>
          <a:prstGeom prst="rect">
            <a:avLst/>
          </a:prstGeom>
        </p:spPr>
        <p:txBody>
          <a:bodyPr wrap="square" numCol="2" spcCol="180000">
            <a:noAutofit/>
          </a:bodyPr>
          <a:lstStyle/>
          <a:p>
            <a:pPr>
              <a:spcBef>
                <a:spcPts val="600"/>
              </a:spcBef>
              <a:spcAft>
                <a:spcPts val="600"/>
              </a:spcAft>
            </a:pPr>
            <a:r>
              <a:rPr lang="en-GB" sz="1100" b="1" dirty="0">
                <a:solidFill>
                  <a:schemeClr val="bg1"/>
                </a:solidFill>
                <a:latin typeface="Gotham HTF Book" pitchFamily="2" charset="77"/>
                <a:cs typeface="Arial" pitchFamily="34" charset="0"/>
              </a:rPr>
              <a:t>EPIC</a:t>
            </a:r>
          </a:p>
          <a:p>
            <a:pPr>
              <a:spcBef>
                <a:spcPts val="600"/>
              </a:spcBef>
              <a:spcAft>
                <a:spcPts val="600"/>
              </a:spcAft>
            </a:pPr>
            <a:r>
              <a:rPr lang="it-IT" sz="1100" dirty="0">
                <a:solidFill>
                  <a:srgbClr val="000000"/>
                </a:solidFill>
                <a:latin typeface="Gotham HTF Book" pitchFamily="2" charset="77"/>
                <a:cs typeface="Arial" pitchFamily="34" charset="0"/>
              </a:rPr>
              <a:t>EPIC è una nuova implementazione software dell'originale Bitcoin Standard, aggiornata alle tecnologie più recenti. La blockchain Mimblewimble basata su Rust di EPIC include miglioramenti in tutti gli attributi necessari per favorire l'adozione di massa.</a:t>
            </a:r>
          </a:p>
          <a:p>
            <a:pPr>
              <a:spcBef>
                <a:spcPts val="600"/>
              </a:spcBef>
              <a:spcAft>
                <a:spcPts val="600"/>
              </a:spcAft>
            </a:pPr>
            <a:r>
              <a:rPr lang="it-IT" sz="1100" dirty="0">
                <a:solidFill>
                  <a:srgbClr val="000000"/>
                </a:solidFill>
                <a:latin typeface="Gotham HTF Book" pitchFamily="2" charset="77"/>
                <a:cs typeface="Arial" pitchFamily="34" charset="0"/>
              </a:rPr>
              <a:t>Epic Cash è conforme a Howey, progettato per ottenere un punteggio di "1" dal Crypto Rating Council. Epic Cash è estratto al 100% da proof-of-work, senza nodi speciali.</a:t>
            </a:r>
          </a:p>
          <a:p>
            <a:pPr>
              <a:spcBef>
                <a:spcPts val="600"/>
              </a:spcBef>
              <a:spcAft>
                <a:spcPts val="600"/>
              </a:spcAft>
            </a:pPr>
            <a:r>
              <a:rPr lang="it-IT" sz="1100" dirty="0">
                <a:solidFill>
                  <a:srgbClr val="000000"/>
                </a:solidFill>
                <a:latin typeface="Gotham HTF Book" pitchFamily="2" charset="77"/>
                <a:cs typeface="Arial" pitchFamily="34" charset="0"/>
              </a:rPr>
              <a:t>Con un forte limite all'offerta, Epic Cash, come BTC, dovrebbe funzionare come riserva di valore. Come mezzo di scambio, tuttavia, sia Epic Cash che BTC hanno un serio problema: il loro valore, misurato in fiat, oscilla selvaggiamente.</a:t>
            </a:r>
          </a:p>
          <a:p>
            <a:pPr>
              <a:spcBef>
                <a:spcPts val="600"/>
              </a:spcBef>
              <a:spcAft>
                <a:spcPts val="600"/>
              </a:spcAft>
            </a:pPr>
            <a:endParaRPr lang="it-IT" sz="1100" dirty="0">
              <a:solidFill>
                <a:srgbClr val="000000"/>
              </a:solidFill>
              <a:latin typeface="Gotham HTF Book" pitchFamily="2" charset="77"/>
              <a:cs typeface="Arial" pitchFamily="34" charset="0"/>
            </a:endParaRPr>
          </a:p>
          <a:p>
            <a:pPr>
              <a:spcBef>
                <a:spcPts val="600"/>
              </a:spcBef>
              <a:spcAft>
                <a:spcPts val="600"/>
              </a:spcAft>
            </a:pPr>
            <a:endParaRPr lang="it-IT" sz="1100" dirty="0">
              <a:solidFill>
                <a:srgbClr val="000000"/>
              </a:solidFill>
              <a:latin typeface="Gotham HTF Book" pitchFamily="2" charset="77"/>
              <a:cs typeface="Arial" pitchFamily="34" charset="0"/>
            </a:endParaRPr>
          </a:p>
          <a:p>
            <a:pPr>
              <a:spcBef>
                <a:spcPts val="600"/>
              </a:spcBef>
              <a:spcAft>
                <a:spcPts val="600"/>
              </a:spcAft>
            </a:pPr>
            <a:r>
              <a:rPr lang="en-US" sz="1100" dirty="0" smtClean="0">
                <a:solidFill>
                  <a:schemeClr val="bg1"/>
                </a:solidFill>
                <a:latin typeface="Gotham HTF Book" pitchFamily="2" charset="77"/>
              </a:rPr>
              <a:t>EUSD</a:t>
            </a:r>
            <a:endParaRPr lang="it-IT" sz="1100" dirty="0" smtClean="0">
              <a:solidFill>
                <a:srgbClr val="000000"/>
              </a:solidFill>
              <a:latin typeface="Gotham HTF Book" pitchFamily="2" charset="77"/>
              <a:cs typeface="Arial" pitchFamily="34" charset="0"/>
            </a:endParaRPr>
          </a:p>
          <a:p>
            <a:pPr>
              <a:spcBef>
                <a:spcPts val="600"/>
              </a:spcBef>
              <a:spcAft>
                <a:spcPts val="600"/>
              </a:spcAft>
            </a:pPr>
            <a:r>
              <a:rPr lang="it-IT" sz="1100" dirty="0" smtClean="0">
                <a:solidFill>
                  <a:srgbClr val="000000"/>
                </a:solidFill>
                <a:latin typeface="Gotham HTF Book" pitchFamily="2" charset="77"/>
                <a:cs typeface="Arial" pitchFamily="34" charset="0"/>
              </a:rPr>
              <a:t>Qualsiasi </a:t>
            </a:r>
            <a:r>
              <a:rPr lang="it-IT" sz="1100" dirty="0">
                <a:solidFill>
                  <a:srgbClr val="000000"/>
                </a:solidFill>
                <a:latin typeface="Gotham HTF Book" pitchFamily="2" charset="77"/>
                <a:cs typeface="Arial" pitchFamily="34" charset="0"/>
              </a:rPr>
              <a:t>impresa con una struttura dei costi denominata in dollari dovrebbe ingoiare il rischio del tasso di cambio se accettasse una criptovaluta in pagamento. Con l'attuale livello di volatilità del tasso di cambio, ciò rende generalmente le criptovalute inadatte a fare affari nel mondo fiat.</a:t>
            </a:r>
          </a:p>
          <a:p>
            <a:pPr>
              <a:spcBef>
                <a:spcPts val="600"/>
              </a:spcBef>
              <a:spcAft>
                <a:spcPts val="600"/>
              </a:spcAft>
            </a:pPr>
            <a:r>
              <a:rPr lang="it-IT" sz="1100" dirty="0">
                <a:solidFill>
                  <a:srgbClr val="000000"/>
                </a:solidFill>
                <a:latin typeface="Gotham HTF Book" pitchFamily="2" charset="77"/>
                <a:cs typeface="Arial" pitchFamily="34" charset="0"/>
              </a:rPr>
              <a:t>Questa è l'intera funzione della stablecoin EUSD, che verrà lanciata sotto l'ombrello di Epicenter Q1 2022: un token EUSD è sempre e istantaneamente riscattabile per $ 1 di Epic Cash. EUSD è multi-catena e alla fine sarà disponibile su altre 31 blockchain come DAI, Solana, Kadena, Avalanche e altre.</a:t>
            </a:r>
          </a:p>
          <a:p>
            <a:pPr>
              <a:spcBef>
                <a:spcPts val="600"/>
              </a:spcBef>
              <a:spcAft>
                <a:spcPts val="600"/>
              </a:spcAft>
            </a:pPr>
            <a:r>
              <a:rPr lang="it-IT" sz="1100" dirty="0">
                <a:solidFill>
                  <a:srgbClr val="000000"/>
                </a:solidFill>
                <a:latin typeface="Gotham HTF Book" pitchFamily="2" charset="77"/>
                <a:cs typeface="Arial" pitchFamily="34" charset="0"/>
              </a:rPr>
              <a:t>A un titolare di EUSD è sempre garantito un valore di $ 1 in EPIC, indipendentemente dalla stampa corrente. A differenza delle banconote della Federal Reserve o dei DAI, l'EUSD non matura </a:t>
            </a:r>
            <a:r>
              <a:rPr lang="it-IT" sz="1100" dirty="0" smtClean="0">
                <a:solidFill>
                  <a:srgbClr val="000000"/>
                </a:solidFill>
                <a:latin typeface="Gotham HTF Book" pitchFamily="2" charset="77"/>
                <a:cs typeface="Arial" pitchFamily="34" charset="0"/>
              </a:rPr>
              <a:t>interessi.</a:t>
            </a:r>
            <a:endParaRPr lang="en-GB" sz="1100" dirty="0">
              <a:solidFill>
                <a:srgbClr val="000000"/>
              </a:solidFill>
              <a:latin typeface="Gotham HTF Book" pitchFamily="2" charset="77"/>
              <a:cs typeface="Arial" pitchFamily="34" charset="0"/>
            </a:endParaRPr>
          </a:p>
        </p:txBody>
      </p:sp>
      <p:sp>
        <p:nvSpPr>
          <p:cNvPr id="6" name="TextBox 5">
            <a:extLst>
              <a:ext uri="{FF2B5EF4-FFF2-40B4-BE49-F238E27FC236}">
                <a16:creationId xmlns:a16="http://schemas.microsoft.com/office/drawing/2014/main" id="{86D36394-4D00-994C-AC50-0EEE34E91FEC}"/>
              </a:ext>
            </a:extLst>
          </p:cNvPr>
          <p:cNvSpPr txBox="1"/>
          <p:nvPr/>
        </p:nvSpPr>
        <p:spPr bwMode="auto">
          <a:xfrm>
            <a:off x="3486260" y="7545736"/>
            <a:ext cx="1007953" cy="307777"/>
          </a:xfrm>
          <a:prstGeom prst="rect">
            <a:avLst/>
          </a:prstGeom>
          <a:noFill/>
          <a:ln w="9525">
            <a:noFill/>
            <a:miter lim="800000"/>
            <a:headEnd/>
            <a:tailEnd/>
          </a:ln>
        </p:spPr>
        <p:txBody>
          <a:bodyPr wrap="square" rtlCol="0" anchor="t" anchorCtr="0">
            <a:spAutoFit/>
          </a:bodyPr>
          <a:lstStyle/>
          <a:p>
            <a:pPr fontAlgn="b">
              <a:spcAft>
                <a:spcPts val="169"/>
              </a:spcAft>
            </a:pPr>
            <a:r>
              <a:rPr lang="en-US" sz="1400" dirty="0">
                <a:solidFill>
                  <a:srgbClr val="000000"/>
                </a:solidFill>
                <a:latin typeface="Gotham HTF Book" pitchFamily="2" charset="77"/>
                <a:cs typeface="Arial" pitchFamily="34" charset="0"/>
              </a:rPr>
              <a:t>v</a:t>
            </a:r>
            <a:r>
              <a:rPr lang="en-US" sz="1400" dirty="0" smtClean="0">
                <a:solidFill>
                  <a:srgbClr val="000000"/>
                </a:solidFill>
                <a:latin typeface="Gotham HTF Book" pitchFamily="2" charset="77"/>
                <a:cs typeface="Arial" pitchFamily="34" charset="0"/>
              </a:rPr>
              <a:t>alore in</a:t>
            </a:r>
            <a:endParaRPr lang="en-US" sz="1400" dirty="0">
              <a:solidFill>
                <a:srgbClr val="000000"/>
              </a:solidFill>
              <a:latin typeface="Gotham HTF Book" pitchFamily="2" charset="77"/>
              <a:cs typeface="Arial" pitchFamily="34" charset="0"/>
            </a:endParaRPr>
          </a:p>
        </p:txBody>
      </p:sp>
      <p:sp>
        <p:nvSpPr>
          <p:cNvPr id="7" name="Rectangle 6">
            <a:extLst>
              <a:ext uri="{FF2B5EF4-FFF2-40B4-BE49-F238E27FC236}">
                <a16:creationId xmlns:a16="http://schemas.microsoft.com/office/drawing/2014/main" id="{2645B7B1-1FA2-4341-A611-BD40946E920E}"/>
              </a:ext>
            </a:extLst>
          </p:cNvPr>
          <p:cNvSpPr/>
          <p:nvPr/>
        </p:nvSpPr>
        <p:spPr>
          <a:xfrm>
            <a:off x="963599" y="7384376"/>
            <a:ext cx="2688557" cy="584775"/>
          </a:xfrm>
          <a:prstGeom prst="rect">
            <a:avLst/>
          </a:prstGeom>
        </p:spPr>
        <p:txBody>
          <a:bodyPr wrap="none">
            <a:spAutoFit/>
          </a:bodyPr>
          <a:lstStyle/>
          <a:p>
            <a:r>
              <a:rPr lang="en-US" sz="3200" b="1" dirty="0">
                <a:solidFill>
                  <a:srgbClr val="000000"/>
                </a:solidFill>
                <a:latin typeface="Gotham HTF Black" pitchFamily="2" charset="77"/>
                <a:cs typeface="Arial" pitchFamily="34" charset="0"/>
              </a:rPr>
              <a:t>1 EUSD = $1 </a:t>
            </a:r>
            <a:endParaRPr lang="en-US" sz="3200" b="1" dirty="0">
              <a:solidFill>
                <a:srgbClr val="000000"/>
              </a:solidFill>
              <a:latin typeface="Gotham HTF Black" pitchFamily="2" charset="77"/>
            </a:endParaRPr>
          </a:p>
        </p:txBody>
      </p:sp>
      <p:pic>
        <p:nvPicPr>
          <p:cNvPr id="9" name="Picture 8" descr="Logo&#10;&#10;Description automatically generated">
            <a:extLst>
              <a:ext uri="{FF2B5EF4-FFF2-40B4-BE49-F238E27FC236}">
                <a16:creationId xmlns:a16="http://schemas.microsoft.com/office/drawing/2014/main" id="{537C340B-FCA4-2248-82AC-FC5F087994A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48729" y="6161189"/>
            <a:ext cx="1303867" cy="1303867"/>
          </a:xfrm>
          <a:prstGeom prst="rect">
            <a:avLst/>
          </a:prstGeom>
        </p:spPr>
      </p:pic>
      <p:pic>
        <p:nvPicPr>
          <p:cNvPr id="11" name="Picture 10" descr="Shape, arrow&#10;&#10;Description automatically generated">
            <a:extLst>
              <a:ext uri="{FF2B5EF4-FFF2-40B4-BE49-F238E27FC236}">
                <a16:creationId xmlns:a16="http://schemas.microsoft.com/office/drawing/2014/main" id="{B44CCBA8-564E-0547-A6EB-7391422B9B2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05405" y="6122325"/>
            <a:ext cx="1303867" cy="1303867"/>
          </a:xfrm>
          <a:prstGeom prst="rect">
            <a:avLst/>
          </a:prstGeom>
        </p:spPr>
      </p:pic>
      <p:sp>
        <p:nvSpPr>
          <p:cNvPr id="12" name="Rectangle 11">
            <a:extLst>
              <a:ext uri="{FF2B5EF4-FFF2-40B4-BE49-F238E27FC236}">
                <a16:creationId xmlns:a16="http://schemas.microsoft.com/office/drawing/2014/main" id="{F2173AB2-E5D6-1749-8127-17FF86603EB2}"/>
              </a:ext>
            </a:extLst>
          </p:cNvPr>
          <p:cNvSpPr/>
          <p:nvPr/>
        </p:nvSpPr>
        <p:spPr>
          <a:xfrm>
            <a:off x="4416208" y="7384376"/>
            <a:ext cx="1168910" cy="584775"/>
          </a:xfrm>
          <a:prstGeom prst="rect">
            <a:avLst/>
          </a:prstGeom>
        </p:spPr>
        <p:txBody>
          <a:bodyPr wrap="none">
            <a:spAutoFit/>
          </a:bodyPr>
          <a:lstStyle/>
          <a:p>
            <a:r>
              <a:rPr lang="en-US" sz="3200" b="1" dirty="0">
                <a:solidFill>
                  <a:srgbClr val="000000"/>
                </a:solidFill>
                <a:latin typeface="Gotham HTF Black" pitchFamily="2" charset="77"/>
                <a:cs typeface="Arial" pitchFamily="34" charset="0"/>
              </a:rPr>
              <a:t>EPIC</a:t>
            </a:r>
            <a:endParaRPr lang="en-US" sz="3200" b="1" dirty="0">
              <a:solidFill>
                <a:srgbClr val="000000"/>
              </a:solidFill>
              <a:latin typeface="Gotham HTF Black" pitchFamily="2" charset="77"/>
            </a:endParaRPr>
          </a:p>
        </p:txBody>
      </p:sp>
      <p:sp>
        <p:nvSpPr>
          <p:cNvPr id="13" name="Footer Placeholder 12">
            <a:extLst>
              <a:ext uri="{FF2B5EF4-FFF2-40B4-BE49-F238E27FC236}">
                <a16:creationId xmlns:a16="http://schemas.microsoft.com/office/drawing/2014/main" id="{732919A7-5A5F-9849-9BF1-0B0C7F6DCF54}"/>
              </a:ext>
            </a:extLst>
          </p:cNvPr>
          <p:cNvSpPr>
            <a:spLocks noGrp="1"/>
          </p:cNvSpPr>
          <p:nvPr>
            <p:ph type="ftr" sz="quarter" idx="11"/>
          </p:nvPr>
        </p:nvSpPr>
        <p:spPr/>
        <p:txBody>
          <a:bodyPr/>
          <a:lstStyle/>
          <a:p>
            <a:r>
              <a:rPr lang="en-US" dirty="0" smtClean="0"/>
              <a:t>Un’introduzione </a:t>
            </a:r>
            <a:r>
              <a:rPr lang="en-US" dirty="0"/>
              <a:t>a</a:t>
            </a:r>
            <a:r>
              <a:rPr lang="en-US" dirty="0" smtClean="0"/>
              <a:t> </a:t>
            </a:r>
            <a:r>
              <a:rPr lang="en-US" dirty="0"/>
              <a:t>ECR</a:t>
            </a:r>
          </a:p>
        </p:txBody>
      </p:sp>
      <p:sp>
        <p:nvSpPr>
          <p:cNvPr id="14" name="Slide Number Placeholder 13">
            <a:extLst>
              <a:ext uri="{FF2B5EF4-FFF2-40B4-BE49-F238E27FC236}">
                <a16:creationId xmlns:a16="http://schemas.microsoft.com/office/drawing/2014/main" id="{416BBD0B-06B0-5E4A-8377-B6FECD47AFF4}"/>
              </a:ext>
            </a:extLst>
          </p:cNvPr>
          <p:cNvSpPr>
            <a:spLocks noGrp="1"/>
          </p:cNvSpPr>
          <p:nvPr>
            <p:ph type="sldNum" sz="quarter" idx="12"/>
          </p:nvPr>
        </p:nvSpPr>
        <p:spPr/>
        <p:txBody>
          <a:bodyPr/>
          <a:lstStyle/>
          <a:p>
            <a:fld id="{7E260360-B404-C844-8651-31E0380F9243}" type="slidenum">
              <a:rPr lang="en-US" smtClean="0"/>
              <a:t>5</a:t>
            </a:fld>
            <a:endParaRPr lang="en-US"/>
          </a:p>
        </p:txBody>
      </p:sp>
    </p:spTree>
    <p:extLst>
      <p:ext uri="{BB962C8B-B14F-4D97-AF65-F5344CB8AC3E}">
        <p14:creationId xmlns:p14="http://schemas.microsoft.com/office/powerpoint/2010/main" val="14198602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B472F-46C3-6D44-84F9-272098F2E96D}"/>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bg1"/>
                </a:solidFill>
                <a:latin typeface="Gotham HTF Book" pitchFamily="2" charset="77"/>
              </a:rPr>
              <a:t>L’Ecosistema Epicenter</a:t>
            </a:r>
            <a:endParaRPr lang="en-US" sz="1400" dirty="0">
              <a:solidFill>
                <a:schemeClr val="bg1"/>
              </a:solidFill>
              <a:latin typeface="Gotham HTF Book" pitchFamily="2" charset="77"/>
            </a:endParaRPr>
          </a:p>
        </p:txBody>
      </p:sp>
      <p:sp>
        <p:nvSpPr>
          <p:cNvPr id="3" name="TextBox 2">
            <a:extLst>
              <a:ext uri="{FF2B5EF4-FFF2-40B4-BE49-F238E27FC236}">
                <a16:creationId xmlns:a16="http://schemas.microsoft.com/office/drawing/2014/main" id="{E5B60285-50B7-4042-8038-78B028208B53}"/>
              </a:ext>
            </a:extLst>
          </p:cNvPr>
          <p:cNvSpPr txBox="1"/>
          <p:nvPr/>
        </p:nvSpPr>
        <p:spPr>
          <a:xfrm>
            <a:off x="657225" y="741496"/>
            <a:ext cx="5543550" cy="663971"/>
          </a:xfrm>
          <a:prstGeom prst="rect">
            <a:avLst/>
          </a:prstGeom>
          <a:noFill/>
        </p:spPr>
        <p:txBody>
          <a:bodyPr wrap="square" lIns="0" rtlCol="0">
            <a:noAutofit/>
          </a:bodyPr>
          <a:lstStyle/>
          <a:p>
            <a:pPr algn="ctr">
              <a:lnSpc>
                <a:spcPct val="90000"/>
              </a:lnSpc>
            </a:pPr>
            <a:r>
              <a:rPr lang="en-US" sz="2000" b="1" dirty="0" smtClean="0">
                <a:solidFill>
                  <a:schemeClr val="tx2"/>
                </a:solidFill>
                <a:latin typeface="Gotham HTF Black" pitchFamily="2" charset="77"/>
              </a:rPr>
              <a:t>Componenti Componibili</a:t>
            </a:r>
            <a:endParaRPr lang="en-US" sz="2000" b="1" dirty="0">
              <a:solidFill>
                <a:schemeClr val="tx2"/>
              </a:solidFill>
              <a:latin typeface="Gotham HTF Black" pitchFamily="2" charset="77"/>
            </a:endParaRPr>
          </a:p>
        </p:txBody>
      </p:sp>
      <p:sp>
        <p:nvSpPr>
          <p:cNvPr id="5" name="Rectangle 4">
            <a:extLst>
              <a:ext uri="{FF2B5EF4-FFF2-40B4-BE49-F238E27FC236}">
                <a16:creationId xmlns:a16="http://schemas.microsoft.com/office/drawing/2014/main" id="{18134699-8A7E-7448-BBE3-5F22B5843C8C}"/>
              </a:ext>
            </a:extLst>
          </p:cNvPr>
          <p:cNvSpPr/>
          <p:nvPr/>
        </p:nvSpPr>
        <p:spPr>
          <a:xfrm>
            <a:off x="657225" y="1258888"/>
            <a:ext cx="5543550" cy="2919412"/>
          </a:xfrm>
          <a:prstGeom prst="rect">
            <a:avLst/>
          </a:prstGeom>
        </p:spPr>
        <p:txBody>
          <a:bodyPr wrap="square" numCol="2" spcCol="180000">
            <a:noAutofit/>
          </a:bodyPr>
          <a:lstStyle/>
          <a:p>
            <a:pPr>
              <a:spcBef>
                <a:spcPts val="600"/>
              </a:spcBef>
              <a:spcAft>
                <a:spcPts val="600"/>
              </a:spcAft>
            </a:pPr>
            <a:r>
              <a:rPr lang="en-GB" sz="1100" b="1" dirty="0">
                <a:solidFill>
                  <a:schemeClr val="bg1"/>
                </a:solidFill>
                <a:latin typeface="Gotham HTF Book" pitchFamily="2" charset="77"/>
                <a:cs typeface="Arial" pitchFamily="34" charset="0"/>
              </a:rPr>
              <a:t>EONE</a:t>
            </a:r>
          </a:p>
          <a:p>
            <a:pPr>
              <a:spcBef>
                <a:spcPts val="600"/>
              </a:spcBef>
              <a:spcAft>
                <a:spcPts val="600"/>
              </a:spcAft>
            </a:pPr>
            <a:r>
              <a:rPr lang="it-IT" sz="1100" dirty="0" smtClean="0">
                <a:solidFill>
                  <a:srgbClr val="000000"/>
                </a:solidFill>
                <a:latin typeface="Gotham HTF Book" pitchFamily="2" charset="77"/>
                <a:cs typeface="Arial" pitchFamily="34" charset="0"/>
              </a:rPr>
              <a:t>Accesso </a:t>
            </a:r>
            <a:r>
              <a:rPr lang="it-IT" sz="1100" dirty="0">
                <a:solidFill>
                  <a:srgbClr val="000000"/>
                </a:solidFill>
                <a:latin typeface="Gotham HTF Book" pitchFamily="2" charset="77"/>
                <a:cs typeface="Arial" pitchFamily="34" charset="0"/>
              </a:rPr>
              <a:t>a piattaforme complete di contratti intelligenti Turing in modo affidabile e senza autorizzazione utilizzando Eone tokenizzato </a:t>
            </a:r>
            <a:r>
              <a:rPr lang="it-IT" sz="1100" dirty="0" smtClean="0">
                <a:solidFill>
                  <a:srgbClr val="000000"/>
                </a:solidFill>
                <a:latin typeface="Gotham HTF Book" pitchFamily="2" charset="77"/>
                <a:cs typeface="Arial" pitchFamily="34" charset="0"/>
              </a:rPr>
              <a:t>Epic, </a:t>
            </a:r>
            <a:r>
              <a:rPr lang="it-IT" sz="1100" dirty="0">
                <a:solidFill>
                  <a:srgbClr val="000000"/>
                </a:solidFill>
                <a:latin typeface="Gotham HTF Book" pitchFamily="2" charset="77"/>
                <a:cs typeface="Arial" pitchFamily="34" charset="0"/>
              </a:rPr>
              <a:t>utilizzando la tecnologia di reti MPC sicure come RenVM e Wanchain.</a:t>
            </a:r>
          </a:p>
          <a:p>
            <a:pPr>
              <a:spcBef>
                <a:spcPts val="600"/>
              </a:spcBef>
              <a:spcAft>
                <a:spcPts val="600"/>
              </a:spcAft>
            </a:pPr>
            <a:r>
              <a:rPr lang="it-IT" sz="1100" dirty="0">
                <a:solidFill>
                  <a:srgbClr val="000000"/>
                </a:solidFill>
                <a:latin typeface="Gotham HTF Book" pitchFamily="2" charset="77"/>
                <a:cs typeface="Arial" pitchFamily="34" charset="0"/>
              </a:rPr>
              <a:t>A differenza di EUSD, che è ancorato in modo morbido a 1 dollaro di EPIC, EONE è ancorato in modo rigido a 1 EPIC. In questo modo, esistono opportunità di arbitraggio per gli attori di mercato indipendenti per spostare in modo proattivo la liquidità tra le catene, se necessario.</a:t>
            </a:r>
            <a:endParaRPr lang="en-GB" sz="1100" dirty="0">
              <a:solidFill>
                <a:srgbClr val="000000"/>
              </a:solidFill>
              <a:latin typeface="Gotham HTF Book" pitchFamily="2" charset="77"/>
              <a:cs typeface="Arial" pitchFamily="34" charset="0"/>
            </a:endParaRPr>
          </a:p>
          <a:p>
            <a:pPr>
              <a:spcBef>
                <a:spcPts val="600"/>
              </a:spcBef>
              <a:spcAft>
                <a:spcPts val="600"/>
              </a:spcAft>
            </a:pPr>
            <a:endParaRPr lang="en-GB" sz="1100" dirty="0">
              <a:solidFill>
                <a:srgbClr val="000000"/>
              </a:solidFill>
              <a:latin typeface="Gotham HTF Book" pitchFamily="2" charset="77"/>
              <a:cs typeface="Arial" pitchFamily="34" charset="0"/>
            </a:endParaRPr>
          </a:p>
        </p:txBody>
      </p:sp>
      <p:sp>
        <p:nvSpPr>
          <p:cNvPr id="62" name="Footer Placeholder 61">
            <a:extLst>
              <a:ext uri="{FF2B5EF4-FFF2-40B4-BE49-F238E27FC236}">
                <a16:creationId xmlns:a16="http://schemas.microsoft.com/office/drawing/2014/main" id="{51DA4C16-56EB-B347-93D1-1FBDFE046649}"/>
              </a:ext>
            </a:extLst>
          </p:cNvPr>
          <p:cNvSpPr>
            <a:spLocks noGrp="1"/>
          </p:cNvSpPr>
          <p:nvPr>
            <p:ph type="ftr" sz="quarter" idx="11"/>
          </p:nvPr>
        </p:nvSpPr>
        <p:spPr/>
        <p:txBody>
          <a:bodyPr/>
          <a:lstStyle/>
          <a:p>
            <a:r>
              <a:rPr lang="en-US" dirty="0" smtClean="0"/>
              <a:t>Un’introduzione </a:t>
            </a:r>
            <a:r>
              <a:rPr lang="en-US" dirty="0"/>
              <a:t>a</a:t>
            </a:r>
            <a:r>
              <a:rPr lang="en-US" dirty="0" smtClean="0"/>
              <a:t> </a:t>
            </a:r>
            <a:r>
              <a:rPr lang="en-US" dirty="0"/>
              <a:t>ECR</a:t>
            </a:r>
          </a:p>
        </p:txBody>
      </p:sp>
      <p:sp>
        <p:nvSpPr>
          <p:cNvPr id="63" name="Slide Number Placeholder 62">
            <a:extLst>
              <a:ext uri="{FF2B5EF4-FFF2-40B4-BE49-F238E27FC236}">
                <a16:creationId xmlns:a16="http://schemas.microsoft.com/office/drawing/2014/main" id="{104D7B16-72B5-BC40-AC23-04E689A09ED0}"/>
              </a:ext>
            </a:extLst>
          </p:cNvPr>
          <p:cNvSpPr>
            <a:spLocks noGrp="1"/>
          </p:cNvSpPr>
          <p:nvPr>
            <p:ph type="sldNum" sz="quarter" idx="12"/>
          </p:nvPr>
        </p:nvSpPr>
        <p:spPr/>
        <p:txBody>
          <a:bodyPr/>
          <a:lstStyle/>
          <a:p>
            <a:fld id="{7E260360-B404-C844-8651-31E0380F9243}" type="slidenum">
              <a:rPr lang="en-US" smtClean="0"/>
              <a:t>6</a:t>
            </a:fld>
            <a:endParaRPr lang="en-US"/>
          </a:p>
        </p:txBody>
      </p:sp>
      <p:pic>
        <p:nvPicPr>
          <p:cNvPr id="7" name="Picture 6">
            <a:extLst>
              <a:ext uri="{FF2B5EF4-FFF2-40B4-BE49-F238E27FC236}">
                <a16:creationId xmlns:a16="http://schemas.microsoft.com/office/drawing/2014/main" id="{64AC4C18-0BD4-0A4D-AF50-E6BF7F97A88A}"/>
              </a:ext>
            </a:extLst>
          </p:cNvPr>
          <p:cNvPicPr>
            <a:picLocks noChangeAspect="1"/>
          </p:cNvPicPr>
          <p:nvPr/>
        </p:nvPicPr>
        <p:blipFill>
          <a:blip r:embed="rId2" cstate="print">
            <a:extLst>
              <a:ext uri="{28A0092B-C50C-407E-A947-70E740481C1C}">
                <a14:useLocalDpi xmlns:a14="http://schemas.microsoft.com/office/drawing/2010/main" val="0"/>
              </a:ext>
            </a:extLst>
          </a:blip>
          <a:srcRect t="1749" b="1749"/>
          <a:stretch/>
        </p:blipFill>
        <p:spPr>
          <a:xfrm>
            <a:off x="574095" y="6272181"/>
            <a:ext cx="2614687" cy="1073869"/>
          </a:xfrm>
          <a:prstGeom prst="rect">
            <a:avLst/>
          </a:prstGeom>
        </p:spPr>
      </p:pic>
      <p:pic>
        <p:nvPicPr>
          <p:cNvPr id="6" name="Picture 5" descr="A picture containing text, tableware, dishware, plate&#10;&#10;Description automatically generated">
            <a:extLst>
              <a:ext uri="{FF2B5EF4-FFF2-40B4-BE49-F238E27FC236}">
                <a16:creationId xmlns:a16="http://schemas.microsoft.com/office/drawing/2014/main" id="{03EB5990-F6F4-D440-B4D8-186A39367733}"/>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Effect>
                      <a14:brightnessContrast contrast="79000"/>
                    </a14:imgEffect>
                  </a14:imgLayer>
                </a14:imgProps>
              </a:ext>
              <a:ext uri="{28A0092B-C50C-407E-A947-70E740481C1C}">
                <a14:useLocalDpi xmlns:a14="http://schemas.microsoft.com/office/drawing/2010/main" val="0"/>
              </a:ext>
            </a:extLst>
          </a:blip>
          <a:stretch>
            <a:fillRect/>
          </a:stretch>
        </p:blipFill>
        <p:spPr>
          <a:xfrm>
            <a:off x="3768146" y="1554296"/>
            <a:ext cx="2314575" cy="449562"/>
          </a:xfrm>
          <a:prstGeom prst="rect">
            <a:avLst/>
          </a:prstGeom>
        </p:spPr>
      </p:pic>
      <p:pic>
        <p:nvPicPr>
          <p:cNvPr id="9" name="Picture 8" descr="Logo, company name&#10;&#10;Description automatically generated">
            <a:extLst>
              <a:ext uri="{FF2B5EF4-FFF2-40B4-BE49-F238E27FC236}">
                <a16:creationId xmlns:a16="http://schemas.microsoft.com/office/drawing/2014/main" id="{BE00915B-FD7D-7441-B7E8-6CC695A7210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55447" y="2244443"/>
            <a:ext cx="2314575" cy="669350"/>
          </a:xfrm>
          <a:prstGeom prst="rect">
            <a:avLst/>
          </a:prstGeom>
        </p:spPr>
      </p:pic>
      <p:sp>
        <p:nvSpPr>
          <p:cNvPr id="11" name="Rectangle 10">
            <a:extLst>
              <a:ext uri="{FF2B5EF4-FFF2-40B4-BE49-F238E27FC236}">
                <a16:creationId xmlns:a16="http://schemas.microsoft.com/office/drawing/2014/main" id="{7B171098-8090-D74B-8655-E8961C46624E}"/>
              </a:ext>
            </a:extLst>
          </p:cNvPr>
          <p:cNvSpPr/>
          <p:nvPr/>
        </p:nvSpPr>
        <p:spPr>
          <a:xfrm>
            <a:off x="1021765" y="7384376"/>
            <a:ext cx="1683474" cy="584775"/>
          </a:xfrm>
          <a:prstGeom prst="rect">
            <a:avLst/>
          </a:prstGeom>
        </p:spPr>
        <p:txBody>
          <a:bodyPr wrap="none">
            <a:spAutoFit/>
          </a:bodyPr>
          <a:lstStyle/>
          <a:p>
            <a:r>
              <a:rPr lang="en-US" sz="3200" b="1" dirty="0">
                <a:solidFill>
                  <a:srgbClr val="000000"/>
                </a:solidFill>
                <a:latin typeface="Gotham HTF Black" pitchFamily="2" charset="77"/>
                <a:cs typeface="Arial" pitchFamily="34" charset="0"/>
              </a:rPr>
              <a:t>1 EONE</a:t>
            </a:r>
            <a:endParaRPr lang="en-US" sz="3200" b="1" dirty="0">
              <a:solidFill>
                <a:srgbClr val="000000"/>
              </a:solidFill>
              <a:latin typeface="Gotham HTF Black" pitchFamily="2" charset="77"/>
            </a:endParaRPr>
          </a:p>
        </p:txBody>
      </p:sp>
      <p:pic>
        <p:nvPicPr>
          <p:cNvPr id="12" name="Picture 11" descr="Logo&#10;&#10;Description automatically generated">
            <a:extLst>
              <a:ext uri="{FF2B5EF4-FFF2-40B4-BE49-F238E27FC236}">
                <a16:creationId xmlns:a16="http://schemas.microsoft.com/office/drawing/2014/main" id="{3C1CF04B-5B86-1E4B-95A4-5A52E34CCCD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273501" y="6161189"/>
            <a:ext cx="1303867" cy="1303867"/>
          </a:xfrm>
          <a:prstGeom prst="rect">
            <a:avLst/>
          </a:prstGeom>
        </p:spPr>
      </p:pic>
      <p:sp>
        <p:nvSpPr>
          <p:cNvPr id="14" name="Rectangle 13">
            <a:extLst>
              <a:ext uri="{FF2B5EF4-FFF2-40B4-BE49-F238E27FC236}">
                <a16:creationId xmlns:a16="http://schemas.microsoft.com/office/drawing/2014/main" id="{BCB31FE3-92D3-9D4C-B549-FA577E6410AA}"/>
              </a:ext>
            </a:extLst>
          </p:cNvPr>
          <p:cNvSpPr/>
          <p:nvPr/>
        </p:nvSpPr>
        <p:spPr>
          <a:xfrm>
            <a:off x="4197510" y="7384376"/>
            <a:ext cx="1455848" cy="584775"/>
          </a:xfrm>
          <a:prstGeom prst="rect">
            <a:avLst/>
          </a:prstGeom>
        </p:spPr>
        <p:txBody>
          <a:bodyPr wrap="none">
            <a:spAutoFit/>
          </a:bodyPr>
          <a:lstStyle/>
          <a:p>
            <a:r>
              <a:rPr lang="en-US" sz="3200" b="1" dirty="0">
                <a:solidFill>
                  <a:srgbClr val="000000"/>
                </a:solidFill>
                <a:latin typeface="Gotham HTF Black" pitchFamily="2" charset="77"/>
                <a:cs typeface="Arial" pitchFamily="34" charset="0"/>
              </a:rPr>
              <a:t>1 EPIC</a:t>
            </a:r>
            <a:endParaRPr lang="en-US" sz="3200" b="1" dirty="0">
              <a:solidFill>
                <a:srgbClr val="000000"/>
              </a:solidFill>
              <a:latin typeface="Gotham HTF Black" pitchFamily="2" charset="77"/>
            </a:endParaRPr>
          </a:p>
        </p:txBody>
      </p:sp>
      <p:sp>
        <p:nvSpPr>
          <p:cNvPr id="20" name="Rectangle 19">
            <a:extLst>
              <a:ext uri="{FF2B5EF4-FFF2-40B4-BE49-F238E27FC236}">
                <a16:creationId xmlns:a16="http://schemas.microsoft.com/office/drawing/2014/main" id="{D7780955-5F4E-5E45-B567-91D8A1B8B0DE}"/>
              </a:ext>
            </a:extLst>
          </p:cNvPr>
          <p:cNvSpPr/>
          <p:nvPr/>
        </p:nvSpPr>
        <p:spPr>
          <a:xfrm>
            <a:off x="3194432" y="7384376"/>
            <a:ext cx="447558" cy="584775"/>
          </a:xfrm>
          <a:prstGeom prst="rect">
            <a:avLst/>
          </a:prstGeom>
        </p:spPr>
        <p:txBody>
          <a:bodyPr wrap="none">
            <a:spAutoFit/>
          </a:bodyPr>
          <a:lstStyle/>
          <a:p>
            <a:r>
              <a:rPr lang="en-US" sz="3200" b="1" dirty="0">
                <a:solidFill>
                  <a:srgbClr val="000000"/>
                </a:solidFill>
                <a:latin typeface="Gotham HTF Black" pitchFamily="2" charset="77"/>
                <a:cs typeface="Arial" pitchFamily="34" charset="0"/>
              </a:rPr>
              <a:t>=</a:t>
            </a:r>
            <a:endParaRPr lang="en-US" sz="3200" b="1" dirty="0">
              <a:solidFill>
                <a:srgbClr val="000000"/>
              </a:solidFill>
              <a:latin typeface="Gotham HTF Black" pitchFamily="2" charset="77"/>
            </a:endParaRPr>
          </a:p>
        </p:txBody>
      </p:sp>
    </p:spTree>
    <p:extLst>
      <p:ext uri="{BB962C8B-B14F-4D97-AF65-F5344CB8AC3E}">
        <p14:creationId xmlns:p14="http://schemas.microsoft.com/office/powerpoint/2010/main" val="481152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 name="Freeform 18">
            <a:extLst>
              <a:ext uri="{FF2B5EF4-FFF2-40B4-BE49-F238E27FC236}">
                <a16:creationId xmlns:a16="http://schemas.microsoft.com/office/drawing/2014/main" id="{4D970148-1130-504C-9511-D904B1AC5E75}"/>
              </a:ext>
            </a:extLst>
          </p:cNvPr>
          <p:cNvSpPr/>
          <p:nvPr/>
        </p:nvSpPr>
        <p:spPr>
          <a:xfrm>
            <a:off x="3420248" y="1449028"/>
            <a:ext cx="2641436" cy="2777016"/>
          </a:xfrm>
          <a:custGeom>
            <a:avLst/>
            <a:gdLst>
              <a:gd name="connsiteX0" fmla="*/ 0 w 2641436"/>
              <a:gd name="connsiteY0" fmla="*/ 0 h 2777016"/>
              <a:gd name="connsiteX1" fmla="*/ 2641436 w 2641436"/>
              <a:gd name="connsiteY1" fmla="*/ 1918693 h 2777016"/>
              <a:gd name="connsiteX2" fmla="*/ 0 w 2641436"/>
              <a:gd name="connsiteY2" fmla="*/ 2777017 h 2777016"/>
              <a:gd name="connsiteX3" fmla="*/ 0 w 2641436"/>
              <a:gd name="connsiteY3" fmla="*/ 0 h 2777016"/>
            </a:gdLst>
            <a:ahLst/>
            <a:cxnLst>
              <a:cxn ang="0">
                <a:pos x="connsiteX0" y="connsiteY0"/>
              </a:cxn>
              <a:cxn ang="0">
                <a:pos x="connsiteX1" y="connsiteY1"/>
              </a:cxn>
              <a:cxn ang="0">
                <a:pos x="connsiteX2" y="connsiteY2"/>
              </a:cxn>
              <a:cxn ang="0">
                <a:pos x="connsiteX3" y="connsiteY3"/>
              </a:cxn>
            </a:cxnLst>
            <a:rect l="l" t="t" r="r" b="b"/>
            <a:pathLst>
              <a:path w="2641436" h="2777016">
                <a:moveTo>
                  <a:pt x="0" y="0"/>
                </a:moveTo>
                <a:cubicBezTo>
                  <a:pt x="1203469" y="0"/>
                  <a:pt x="2269777" y="774261"/>
                  <a:pt x="2641436" y="1918693"/>
                </a:cubicBezTo>
                <a:lnTo>
                  <a:pt x="0" y="2777017"/>
                </a:lnTo>
                <a:lnTo>
                  <a:pt x="0" y="0"/>
                </a:lnTo>
                <a:close/>
              </a:path>
            </a:pathLst>
          </a:custGeom>
          <a:solidFill>
            <a:schemeClr val="bg2">
              <a:lumMod val="95000"/>
            </a:schemeClr>
          </a:solidFill>
          <a:ln w="14748"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A1666E4B-4754-374C-A797-207CCE606B7B}"/>
              </a:ext>
            </a:extLst>
          </p:cNvPr>
          <p:cNvSpPr/>
          <p:nvPr/>
        </p:nvSpPr>
        <p:spPr>
          <a:xfrm>
            <a:off x="3420248" y="3367721"/>
            <a:ext cx="2777510" cy="3105893"/>
          </a:xfrm>
          <a:custGeom>
            <a:avLst/>
            <a:gdLst>
              <a:gd name="connsiteX0" fmla="*/ 2641436 w 2777510"/>
              <a:gd name="connsiteY0" fmla="*/ 0 h 3105893"/>
              <a:gd name="connsiteX1" fmla="*/ 1632647 w 2777510"/>
              <a:gd name="connsiteY1" fmla="*/ 3105894 h 3105893"/>
              <a:gd name="connsiteX2" fmla="*/ 0 w 2777510"/>
              <a:gd name="connsiteY2" fmla="*/ 858324 h 3105893"/>
              <a:gd name="connsiteX3" fmla="*/ 2641436 w 2777510"/>
              <a:gd name="connsiteY3" fmla="*/ 0 h 3105893"/>
            </a:gdLst>
            <a:ahLst/>
            <a:cxnLst>
              <a:cxn ang="0">
                <a:pos x="connsiteX0" y="connsiteY0"/>
              </a:cxn>
              <a:cxn ang="0">
                <a:pos x="connsiteX1" y="connsiteY1"/>
              </a:cxn>
              <a:cxn ang="0">
                <a:pos x="connsiteX2" y="connsiteY2"/>
              </a:cxn>
              <a:cxn ang="0">
                <a:pos x="connsiteX3" y="connsiteY3"/>
              </a:cxn>
            </a:cxnLst>
            <a:rect l="l" t="t" r="r" b="b"/>
            <a:pathLst>
              <a:path w="2777510" h="3105893">
                <a:moveTo>
                  <a:pt x="2641436" y="0"/>
                </a:moveTo>
                <a:cubicBezTo>
                  <a:pt x="3013095" y="1144432"/>
                  <a:pt x="2606040" y="2397998"/>
                  <a:pt x="1632647" y="3105894"/>
                </a:cubicBezTo>
                <a:lnTo>
                  <a:pt x="0" y="858324"/>
                </a:lnTo>
                <a:lnTo>
                  <a:pt x="2641436" y="0"/>
                </a:lnTo>
                <a:close/>
              </a:path>
            </a:pathLst>
          </a:custGeom>
          <a:solidFill>
            <a:srgbClr val="E3E5E3"/>
          </a:solidFill>
          <a:ln w="14748"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88230E36-CBF1-2242-8DA8-77E50DDFBF9A}"/>
              </a:ext>
            </a:extLst>
          </p:cNvPr>
          <p:cNvSpPr/>
          <p:nvPr/>
        </p:nvSpPr>
        <p:spPr>
          <a:xfrm>
            <a:off x="1787602" y="4226045"/>
            <a:ext cx="3265293" cy="2778491"/>
          </a:xfrm>
          <a:custGeom>
            <a:avLst/>
            <a:gdLst>
              <a:gd name="connsiteX0" fmla="*/ 3265293 w 3265293"/>
              <a:gd name="connsiteY0" fmla="*/ 2247570 h 2778491"/>
              <a:gd name="connsiteX1" fmla="*/ 0 w 3265293"/>
              <a:gd name="connsiteY1" fmla="*/ 2247570 h 2778491"/>
              <a:gd name="connsiteX2" fmla="*/ 1632646 w 3265293"/>
              <a:gd name="connsiteY2" fmla="*/ 0 h 2778491"/>
              <a:gd name="connsiteX3" fmla="*/ 3265293 w 3265293"/>
              <a:gd name="connsiteY3" fmla="*/ 2247570 h 2778491"/>
            </a:gdLst>
            <a:ahLst/>
            <a:cxnLst>
              <a:cxn ang="0">
                <a:pos x="connsiteX0" y="connsiteY0"/>
              </a:cxn>
              <a:cxn ang="0">
                <a:pos x="connsiteX1" y="connsiteY1"/>
              </a:cxn>
              <a:cxn ang="0">
                <a:pos x="connsiteX2" y="connsiteY2"/>
              </a:cxn>
              <a:cxn ang="0">
                <a:pos x="connsiteX3" y="connsiteY3"/>
              </a:cxn>
            </a:cxnLst>
            <a:rect l="l" t="t" r="r" b="b"/>
            <a:pathLst>
              <a:path w="3265293" h="2778491">
                <a:moveTo>
                  <a:pt x="3265293" y="2247570"/>
                </a:moveTo>
                <a:cubicBezTo>
                  <a:pt x="2291900" y="2955466"/>
                  <a:pt x="973394" y="2955466"/>
                  <a:pt x="0" y="2247570"/>
                </a:cubicBezTo>
                <a:lnTo>
                  <a:pt x="1632646" y="0"/>
                </a:lnTo>
                <a:lnTo>
                  <a:pt x="3265293" y="2247570"/>
                </a:lnTo>
                <a:close/>
              </a:path>
            </a:pathLst>
          </a:custGeom>
          <a:solidFill>
            <a:schemeClr val="tx2">
              <a:lumMod val="90000"/>
              <a:lumOff val="10000"/>
            </a:schemeClr>
          </a:solidFill>
          <a:ln w="14748"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C7ED0A4D-6591-1346-9EAB-78DAA28829AB}"/>
              </a:ext>
            </a:extLst>
          </p:cNvPr>
          <p:cNvSpPr/>
          <p:nvPr/>
        </p:nvSpPr>
        <p:spPr>
          <a:xfrm>
            <a:off x="642738" y="3367721"/>
            <a:ext cx="2777510" cy="3105893"/>
          </a:xfrm>
          <a:custGeom>
            <a:avLst/>
            <a:gdLst>
              <a:gd name="connsiteX0" fmla="*/ 1144864 w 2777510"/>
              <a:gd name="connsiteY0" fmla="*/ 3105894 h 3105893"/>
              <a:gd name="connsiteX1" fmla="*/ 136074 w 2777510"/>
              <a:gd name="connsiteY1" fmla="*/ 0 h 3105893"/>
              <a:gd name="connsiteX2" fmla="*/ 2777510 w 2777510"/>
              <a:gd name="connsiteY2" fmla="*/ 858324 h 3105893"/>
              <a:gd name="connsiteX3" fmla="*/ 1144864 w 2777510"/>
              <a:gd name="connsiteY3" fmla="*/ 3105894 h 3105893"/>
            </a:gdLst>
            <a:ahLst/>
            <a:cxnLst>
              <a:cxn ang="0">
                <a:pos x="connsiteX0" y="connsiteY0"/>
              </a:cxn>
              <a:cxn ang="0">
                <a:pos x="connsiteX1" y="connsiteY1"/>
              </a:cxn>
              <a:cxn ang="0">
                <a:pos x="connsiteX2" y="connsiteY2"/>
              </a:cxn>
              <a:cxn ang="0">
                <a:pos x="connsiteX3" y="connsiteY3"/>
              </a:cxn>
            </a:cxnLst>
            <a:rect l="l" t="t" r="r" b="b"/>
            <a:pathLst>
              <a:path w="2777510" h="3105893">
                <a:moveTo>
                  <a:pt x="1144864" y="3105894"/>
                </a:moveTo>
                <a:cubicBezTo>
                  <a:pt x="171470" y="2397998"/>
                  <a:pt x="-235585" y="1144432"/>
                  <a:pt x="136074" y="0"/>
                </a:cubicBezTo>
                <a:lnTo>
                  <a:pt x="2777510" y="858324"/>
                </a:lnTo>
                <a:lnTo>
                  <a:pt x="1144864" y="3105894"/>
                </a:lnTo>
                <a:close/>
              </a:path>
            </a:pathLst>
          </a:custGeom>
          <a:solidFill>
            <a:schemeClr val="tx2">
              <a:lumMod val="75000"/>
              <a:lumOff val="25000"/>
            </a:schemeClr>
          </a:solidFill>
          <a:ln w="14748"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DD681F49-1DDB-BF41-88BA-EBC92B24EB34}"/>
              </a:ext>
            </a:extLst>
          </p:cNvPr>
          <p:cNvSpPr/>
          <p:nvPr/>
        </p:nvSpPr>
        <p:spPr>
          <a:xfrm>
            <a:off x="778813" y="1449028"/>
            <a:ext cx="2641436" cy="2777016"/>
          </a:xfrm>
          <a:custGeom>
            <a:avLst/>
            <a:gdLst>
              <a:gd name="connsiteX0" fmla="*/ 0 w 2641436"/>
              <a:gd name="connsiteY0" fmla="*/ 1918693 h 2777016"/>
              <a:gd name="connsiteX1" fmla="*/ 2641436 w 2641436"/>
              <a:gd name="connsiteY1" fmla="*/ 0 h 2777016"/>
              <a:gd name="connsiteX2" fmla="*/ 2641436 w 2641436"/>
              <a:gd name="connsiteY2" fmla="*/ 2777017 h 2777016"/>
              <a:gd name="connsiteX3" fmla="*/ 0 w 2641436"/>
              <a:gd name="connsiteY3" fmla="*/ 1918693 h 2777016"/>
            </a:gdLst>
            <a:ahLst/>
            <a:cxnLst>
              <a:cxn ang="0">
                <a:pos x="connsiteX0" y="connsiteY0"/>
              </a:cxn>
              <a:cxn ang="0">
                <a:pos x="connsiteX1" y="connsiteY1"/>
              </a:cxn>
              <a:cxn ang="0">
                <a:pos x="connsiteX2" y="connsiteY2"/>
              </a:cxn>
              <a:cxn ang="0">
                <a:pos x="connsiteX3" y="connsiteY3"/>
              </a:cxn>
            </a:cxnLst>
            <a:rect l="l" t="t" r="r" b="b"/>
            <a:pathLst>
              <a:path w="2641436" h="2777016">
                <a:moveTo>
                  <a:pt x="0" y="1918693"/>
                </a:moveTo>
                <a:cubicBezTo>
                  <a:pt x="371659" y="774261"/>
                  <a:pt x="1437968" y="0"/>
                  <a:pt x="2641436" y="0"/>
                </a:cubicBezTo>
                <a:lnTo>
                  <a:pt x="2641436" y="2777017"/>
                </a:lnTo>
                <a:lnTo>
                  <a:pt x="0" y="1918693"/>
                </a:lnTo>
                <a:close/>
              </a:path>
            </a:pathLst>
          </a:custGeom>
          <a:solidFill>
            <a:srgbClr val="898B8A"/>
          </a:solidFill>
          <a:ln w="14748" cap="flat">
            <a:noFill/>
            <a:prstDash val="solid"/>
            <a:miter/>
          </a:ln>
        </p:spPr>
        <p:txBody>
          <a:bodyPr rtlCol="0" anchor="ctr"/>
          <a:lstStyle/>
          <a:p>
            <a:endParaRPr lang="en-US"/>
          </a:p>
        </p:txBody>
      </p:sp>
      <p:sp>
        <p:nvSpPr>
          <p:cNvPr id="6" name="TextBox 5">
            <a:extLst>
              <a:ext uri="{FF2B5EF4-FFF2-40B4-BE49-F238E27FC236}">
                <a16:creationId xmlns:a16="http://schemas.microsoft.com/office/drawing/2014/main" id="{7C573DF3-CD48-514E-B683-AE9D854B27F5}"/>
              </a:ext>
            </a:extLst>
          </p:cNvPr>
          <p:cNvSpPr txBox="1"/>
          <p:nvPr/>
        </p:nvSpPr>
        <p:spPr>
          <a:xfrm>
            <a:off x="831574" y="3938556"/>
            <a:ext cx="892762" cy="474781"/>
          </a:xfrm>
          <a:prstGeom prst="rect">
            <a:avLst/>
          </a:prstGeom>
          <a:noFill/>
        </p:spPr>
        <p:txBody>
          <a:bodyPr wrap="square" lIns="0" tIns="0" rIns="0" rtlCol="0">
            <a:noAutofit/>
          </a:bodyPr>
          <a:lstStyle>
            <a:defPPr>
              <a:defRPr lang="en-US"/>
            </a:defPPr>
            <a:lvl1pPr algn="ctr">
              <a:defRPr sz="1050">
                <a:solidFill>
                  <a:schemeClr val="tx2"/>
                </a:solidFill>
                <a:latin typeface="Gotham HTF Book" pitchFamily="2" charset="77"/>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900" dirty="0" smtClean="0">
                <a:solidFill>
                  <a:schemeClr val="bg2"/>
                </a:solidFill>
              </a:rPr>
              <a:t>Contratti</a:t>
            </a:r>
            <a:r>
              <a:rPr kumimoji="0" lang="en-US" sz="900" b="0" i="0" u="none" strike="noStrike" kern="1200" cap="none" spc="0" normalizeH="0" baseline="0" noProof="0" dirty="0">
                <a:ln>
                  <a:noFill/>
                </a:ln>
                <a:solidFill>
                  <a:schemeClr val="bg2"/>
                </a:solidFill>
                <a:effectLst/>
                <a:uLnTx/>
                <a:uFillTx/>
                <a:latin typeface="Gotham HTF Book" pitchFamily="2" charset="77"/>
                <a:ea typeface="+mn-ea"/>
                <a:cs typeface="+mn-cs"/>
              </a:rPr>
              <a:t/>
            </a:r>
            <a:br>
              <a:rPr kumimoji="0" lang="en-US" sz="900" b="0" i="0" u="none" strike="noStrike" kern="1200" cap="none" spc="0" normalizeH="0" baseline="0" noProof="0" dirty="0">
                <a:ln>
                  <a:noFill/>
                </a:ln>
                <a:solidFill>
                  <a:schemeClr val="bg2"/>
                </a:solidFill>
                <a:effectLst/>
                <a:uLnTx/>
                <a:uFillTx/>
                <a:latin typeface="Gotham HTF Book" pitchFamily="2" charset="77"/>
                <a:ea typeface="+mn-ea"/>
                <a:cs typeface="+mn-cs"/>
              </a:rPr>
            </a:br>
            <a:r>
              <a:rPr lang="en-US" sz="900" dirty="0" smtClean="0">
                <a:solidFill>
                  <a:schemeClr val="bg2"/>
                </a:solidFill>
              </a:rPr>
              <a:t>intelligenti</a:t>
            </a:r>
            <a:endParaRPr kumimoji="0" lang="en-US" sz="900" b="0" i="0" u="none" strike="noStrike" kern="1200" cap="none" spc="0" normalizeH="0" baseline="0" noProof="0" dirty="0">
              <a:ln>
                <a:noFill/>
              </a:ln>
              <a:solidFill>
                <a:schemeClr val="bg2"/>
              </a:solidFill>
              <a:effectLst/>
              <a:uLnTx/>
              <a:uFillTx/>
              <a:latin typeface="Gotham HTF Book" pitchFamily="2" charset="77"/>
              <a:ea typeface="+mn-ea"/>
              <a:cs typeface="+mn-cs"/>
            </a:endParaRPr>
          </a:p>
        </p:txBody>
      </p:sp>
      <p:sp>
        <p:nvSpPr>
          <p:cNvPr id="10" name="TextBox 9">
            <a:extLst>
              <a:ext uri="{FF2B5EF4-FFF2-40B4-BE49-F238E27FC236}">
                <a16:creationId xmlns:a16="http://schemas.microsoft.com/office/drawing/2014/main" id="{D74272F4-B281-554B-8F51-F87115852BF8}"/>
              </a:ext>
            </a:extLst>
          </p:cNvPr>
          <p:cNvSpPr txBox="1"/>
          <p:nvPr/>
        </p:nvSpPr>
        <p:spPr>
          <a:xfrm>
            <a:off x="4844289" y="5055923"/>
            <a:ext cx="1039311" cy="515192"/>
          </a:xfrm>
          <a:prstGeom prst="rect">
            <a:avLst/>
          </a:prstGeom>
          <a:noFill/>
        </p:spPr>
        <p:txBody>
          <a:bodyPr wrap="square" lIns="0" tIns="0" rIns="0" rtlCol="0">
            <a:noAutofit/>
          </a:bodyPr>
          <a:lstStyle>
            <a:defPPr>
              <a:defRPr lang="en-US"/>
            </a:defPPr>
            <a:lvl1pPr algn="ctr">
              <a:defRPr sz="1050">
                <a:solidFill>
                  <a:schemeClr val="tx2"/>
                </a:solidFill>
                <a:latin typeface="Gotham HTF Book" pitchFamily="2" charset="77"/>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900" dirty="0" smtClean="0">
                <a:solidFill>
                  <a:srgbClr val="282827"/>
                </a:solidFill>
              </a:rPr>
              <a:t>Garanzia marginale di liquidità</a:t>
            </a:r>
            <a:endParaRPr kumimoji="0" lang="en-US" sz="900" b="0" i="0" u="none" strike="noStrike" kern="1200" cap="none" spc="0" normalizeH="0" baseline="0" noProof="0" dirty="0">
              <a:ln>
                <a:noFill/>
              </a:ln>
              <a:solidFill>
                <a:srgbClr val="282827"/>
              </a:solidFill>
              <a:effectLst/>
              <a:uLnTx/>
              <a:uFillTx/>
              <a:latin typeface="Gotham HTF Book" pitchFamily="2" charset="77"/>
              <a:ea typeface="+mn-ea"/>
              <a:cs typeface="+mn-cs"/>
            </a:endParaRPr>
          </a:p>
        </p:txBody>
      </p:sp>
      <p:sp>
        <p:nvSpPr>
          <p:cNvPr id="13" name="TextBox 12">
            <a:extLst>
              <a:ext uri="{FF2B5EF4-FFF2-40B4-BE49-F238E27FC236}">
                <a16:creationId xmlns:a16="http://schemas.microsoft.com/office/drawing/2014/main" id="{4E998C54-7AE7-AB4B-974C-5E9113C966FE}"/>
              </a:ext>
            </a:extLst>
          </p:cNvPr>
          <p:cNvSpPr txBox="1"/>
          <p:nvPr/>
        </p:nvSpPr>
        <p:spPr>
          <a:xfrm>
            <a:off x="4933754" y="3882698"/>
            <a:ext cx="1153214" cy="672990"/>
          </a:xfrm>
          <a:prstGeom prst="rect">
            <a:avLst/>
          </a:prstGeom>
          <a:noFill/>
        </p:spPr>
        <p:txBody>
          <a:bodyPr wrap="square" lIns="0" tIns="0" rIns="0" rtlCol="0">
            <a:noAutofit/>
          </a:bodyPr>
          <a:lstStyle>
            <a:defPPr>
              <a:defRPr lang="en-US"/>
            </a:defPPr>
            <a:lvl1pPr algn="ctr">
              <a:defRPr sz="1050">
                <a:solidFill>
                  <a:schemeClr val="tx2"/>
                </a:solidFill>
                <a:latin typeface="Gotham HTF Book" pitchFamily="2" charset="77"/>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900" dirty="0" smtClean="0">
                <a:solidFill>
                  <a:srgbClr val="282827"/>
                </a:solidFill>
              </a:rPr>
              <a:t>Il meccanismo di erogazione elastico si stabilizza in modo incrociato</a:t>
            </a:r>
            <a:endParaRPr kumimoji="0" lang="en-US" sz="900" b="0" i="0" u="none" strike="noStrike" kern="1200" cap="none" spc="0" normalizeH="0" baseline="0" noProof="0" dirty="0">
              <a:ln>
                <a:noFill/>
              </a:ln>
              <a:solidFill>
                <a:srgbClr val="282827"/>
              </a:solidFill>
              <a:effectLst/>
              <a:uLnTx/>
              <a:uFillTx/>
              <a:latin typeface="Gotham HTF Book" pitchFamily="2" charset="77"/>
              <a:ea typeface="+mn-ea"/>
              <a:cs typeface="+mn-cs"/>
            </a:endParaRPr>
          </a:p>
        </p:txBody>
      </p:sp>
      <p:sp>
        <p:nvSpPr>
          <p:cNvPr id="15" name="TextBox 14">
            <a:extLst>
              <a:ext uri="{FF2B5EF4-FFF2-40B4-BE49-F238E27FC236}">
                <a16:creationId xmlns:a16="http://schemas.microsoft.com/office/drawing/2014/main" id="{D03F9464-7F2E-B54D-A88E-2B8F94028AD4}"/>
              </a:ext>
            </a:extLst>
          </p:cNvPr>
          <p:cNvSpPr txBox="1"/>
          <p:nvPr/>
        </p:nvSpPr>
        <p:spPr>
          <a:xfrm>
            <a:off x="3571382" y="1815907"/>
            <a:ext cx="1272907" cy="718282"/>
          </a:xfrm>
          <a:prstGeom prst="rect">
            <a:avLst/>
          </a:prstGeom>
          <a:noFill/>
        </p:spPr>
        <p:txBody>
          <a:bodyPr wrap="square" lIns="0" tIns="0" rIns="0" rtlCol="0">
            <a:noAutofit/>
          </a:bodyPr>
          <a:lstStyle>
            <a:defPPr>
              <a:defRPr lang="en-US"/>
            </a:defPPr>
            <a:lvl1pPr algn="ctr">
              <a:defRPr sz="1050">
                <a:solidFill>
                  <a:schemeClr val="tx2"/>
                </a:solidFill>
                <a:latin typeface="Gotham HTF Book" pitchFamily="2" charset="77"/>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282827"/>
                </a:solidFill>
                <a:effectLst/>
                <a:uLnTx/>
                <a:uFillTx/>
                <a:latin typeface="Gotham HTF Book" pitchFamily="2" charset="77"/>
                <a:ea typeface="+mn-ea"/>
                <a:cs typeface="+mn-cs"/>
              </a:rPr>
              <a:t>EPICENTER USD: </a:t>
            </a:r>
            <a:r>
              <a:rPr kumimoji="0" lang="en-US" sz="900" b="0" i="0" u="none" strike="noStrike" kern="1200" cap="none" spc="0" normalizeH="0" baseline="0" noProof="0" dirty="0" smtClean="0">
                <a:ln>
                  <a:noFill/>
                </a:ln>
                <a:solidFill>
                  <a:srgbClr val="282827"/>
                </a:solidFill>
                <a:effectLst/>
                <a:uLnTx/>
                <a:uFillTx/>
                <a:latin typeface="Gotham HTF Book" pitchFamily="2" charset="77"/>
                <a:ea typeface="+mn-ea"/>
                <a:cs typeface="+mn-cs"/>
              </a:rPr>
              <a:t>Transparente, conforme, nodi</a:t>
            </a:r>
            <a:r>
              <a:rPr kumimoji="0" lang="en-US" sz="900" b="0" i="0" u="none" strike="noStrike" kern="1200" cap="none" spc="0" normalizeH="0" noProof="0" dirty="0" smtClean="0">
                <a:ln>
                  <a:noFill/>
                </a:ln>
                <a:solidFill>
                  <a:srgbClr val="282827"/>
                </a:solidFill>
                <a:effectLst/>
                <a:uLnTx/>
                <a:uFillTx/>
                <a:latin typeface="Gotham HTF Book" pitchFamily="2" charset="77"/>
                <a:ea typeface="+mn-ea"/>
                <a:cs typeface="+mn-cs"/>
              </a:rPr>
              <a:t> verificabili</a:t>
            </a:r>
            <a:endParaRPr kumimoji="0" lang="en-US" sz="1000" b="0" i="0" u="none" strike="noStrike" kern="1200" cap="none" spc="0" normalizeH="0" baseline="0" noProof="0" dirty="0">
              <a:ln>
                <a:noFill/>
              </a:ln>
              <a:solidFill>
                <a:srgbClr val="282827"/>
              </a:solidFill>
              <a:effectLst/>
              <a:uLnTx/>
              <a:uFillTx/>
              <a:latin typeface="Gotham HTF Book" pitchFamily="2" charset="77"/>
              <a:ea typeface="+mn-ea"/>
              <a:cs typeface="+mn-cs"/>
            </a:endParaRPr>
          </a:p>
        </p:txBody>
      </p:sp>
      <p:sp>
        <p:nvSpPr>
          <p:cNvPr id="18" name="TextBox 17">
            <a:extLst>
              <a:ext uri="{FF2B5EF4-FFF2-40B4-BE49-F238E27FC236}">
                <a16:creationId xmlns:a16="http://schemas.microsoft.com/office/drawing/2014/main" id="{9E89A16D-AA61-9646-99B6-C647AD8E4839}"/>
              </a:ext>
            </a:extLst>
          </p:cNvPr>
          <p:cNvSpPr txBox="1"/>
          <p:nvPr/>
        </p:nvSpPr>
        <p:spPr>
          <a:xfrm>
            <a:off x="2185131" y="1815907"/>
            <a:ext cx="1034486" cy="716859"/>
          </a:xfrm>
          <a:prstGeom prst="rect">
            <a:avLst/>
          </a:prstGeom>
          <a:noFill/>
        </p:spPr>
        <p:txBody>
          <a:bodyPr wrap="square" lIns="0" tIns="0" rIns="0" rtlCol="0">
            <a:noAutofit/>
          </a:bodyPr>
          <a:lstStyle>
            <a:defPPr>
              <a:defRPr lang="en-US"/>
            </a:defPPr>
            <a:lvl1pPr algn="ctr">
              <a:defRPr sz="1050">
                <a:solidFill>
                  <a:schemeClr val="tx2"/>
                </a:solidFill>
                <a:latin typeface="Gotham HTF Book" pitchFamily="2" charset="77"/>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Gotham HTF Book" pitchFamily="2" charset="77"/>
                <a:ea typeface="+mn-ea"/>
                <a:cs typeface="+mn-cs"/>
              </a:rPr>
              <a:t>EPIC CASH:</a:t>
            </a:r>
            <a:br>
              <a:rPr kumimoji="0" lang="en-US" sz="1000" b="0" i="0" u="none" strike="noStrike" kern="1200" cap="none" spc="0" normalizeH="0" baseline="0" noProof="0" dirty="0">
                <a:ln>
                  <a:noFill/>
                </a:ln>
                <a:solidFill>
                  <a:srgbClr val="FFFFFF"/>
                </a:solidFill>
                <a:effectLst/>
                <a:uLnTx/>
                <a:uFillTx/>
                <a:latin typeface="Gotham HTF Book" pitchFamily="2" charset="77"/>
                <a:ea typeface="+mn-ea"/>
                <a:cs typeface="+mn-cs"/>
              </a:rPr>
            </a:br>
            <a:r>
              <a:rPr kumimoji="0" lang="en-US" sz="900" b="0" i="0" u="none" strike="noStrike" kern="1200" cap="none" spc="0" normalizeH="0" baseline="0" noProof="0" dirty="0" smtClean="0">
                <a:ln>
                  <a:noFill/>
                </a:ln>
                <a:solidFill>
                  <a:srgbClr val="FFFFFF"/>
                </a:solidFill>
                <a:effectLst/>
                <a:uLnTx/>
                <a:uFillTx/>
                <a:latin typeface="Gotham HTF Book" pitchFamily="2" charset="77"/>
                <a:ea typeface="+mn-ea"/>
                <a:cs typeface="+mn-cs"/>
              </a:rPr>
              <a:t>Fungibile </a:t>
            </a:r>
            <a:r>
              <a:rPr kumimoji="0" lang="en-US" sz="900" b="0" i="0" u="none" strike="noStrike" kern="1200" cap="none" spc="0" normalizeH="0" baseline="0" noProof="0" dirty="0">
                <a:ln>
                  <a:noFill/>
                </a:ln>
                <a:solidFill>
                  <a:srgbClr val="FFFFFF"/>
                </a:solidFill>
                <a:effectLst/>
                <a:uLnTx/>
                <a:uFillTx/>
                <a:latin typeface="Gotham HTF Book" pitchFamily="2" charset="77"/>
                <a:ea typeface="+mn-ea"/>
                <a:cs typeface="+mn-cs"/>
              </a:rPr>
              <a:t>P2P </a:t>
            </a:r>
            <a:r>
              <a:rPr kumimoji="0" lang="en-US" sz="900" b="0" i="0" u="none" strike="noStrike" kern="1200" cap="none" spc="0" normalizeH="0" baseline="0" noProof="0" dirty="0" smtClean="0">
                <a:ln>
                  <a:noFill/>
                </a:ln>
                <a:solidFill>
                  <a:srgbClr val="FFFFFF"/>
                </a:solidFill>
                <a:effectLst/>
                <a:uLnTx/>
                <a:uFillTx/>
                <a:latin typeface="Gotham HTF Book" pitchFamily="2" charset="77"/>
                <a:ea typeface="+mn-ea"/>
                <a:cs typeface="+mn-cs"/>
              </a:rPr>
              <a:t>denaro digitale</a:t>
            </a:r>
            <a:endParaRPr kumimoji="0" lang="en-US" sz="1000" b="0" i="0" u="none" strike="noStrike" kern="1200" cap="none" spc="0" normalizeH="0" baseline="0" noProof="0" dirty="0">
              <a:ln>
                <a:noFill/>
              </a:ln>
              <a:solidFill>
                <a:srgbClr val="FFFFFF"/>
              </a:solidFill>
              <a:effectLst/>
              <a:uLnTx/>
              <a:uFillTx/>
              <a:latin typeface="Gotham HTF Book" pitchFamily="2" charset="77"/>
              <a:ea typeface="+mn-ea"/>
              <a:cs typeface="+mn-cs"/>
            </a:endParaRPr>
          </a:p>
        </p:txBody>
      </p:sp>
      <p:sp>
        <p:nvSpPr>
          <p:cNvPr id="7" name="TextBox 6">
            <a:extLst>
              <a:ext uri="{FF2B5EF4-FFF2-40B4-BE49-F238E27FC236}">
                <a16:creationId xmlns:a16="http://schemas.microsoft.com/office/drawing/2014/main" id="{AE95155C-DA74-6F43-BA68-313610C68104}"/>
              </a:ext>
            </a:extLst>
          </p:cNvPr>
          <p:cNvSpPr txBox="1"/>
          <p:nvPr/>
        </p:nvSpPr>
        <p:spPr>
          <a:xfrm>
            <a:off x="2693723" y="6071089"/>
            <a:ext cx="1498264" cy="569415"/>
          </a:xfrm>
          <a:prstGeom prst="rect">
            <a:avLst/>
          </a:prstGeom>
          <a:noFill/>
        </p:spPr>
        <p:txBody>
          <a:bodyPr wrap="square" lIns="0" tIns="0" rIns="0" rtlCol="0">
            <a:noAutofit/>
          </a:bodyPr>
          <a:lstStyle>
            <a:defPPr>
              <a:defRPr lang="en-US"/>
            </a:defPPr>
            <a:lvl1pPr algn="ctr">
              <a:defRPr sz="1050">
                <a:solidFill>
                  <a:schemeClr val="tx2"/>
                </a:solidFill>
                <a:latin typeface="Gotham HTF Book" pitchFamily="2" charset="77"/>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FFFFFF"/>
                </a:solidFill>
                <a:effectLst/>
                <a:uLnTx/>
                <a:uFillTx/>
                <a:latin typeface="Gotham HTF Book" pitchFamily="2" charset="77"/>
                <a:ea typeface="+mn-ea"/>
                <a:cs typeface="+mn-cs"/>
              </a:rPr>
              <a:t>P2P </a:t>
            </a:r>
            <a:r>
              <a:rPr lang="en-US" sz="900" b="1" dirty="0" smtClean="0">
                <a:solidFill>
                  <a:srgbClr val="FFFFFF"/>
                </a:solidFill>
              </a:rPr>
              <a:t>scambio commerciale decentralizzato</a:t>
            </a:r>
            <a:endParaRPr kumimoji="0" lang="en-US" sz="900" b="0" i="0" u="none" strike="noStrike" kern="1200" cap="none" spc="0" normalizeH="0" baseline="0" noProof="0" dirty="0">
              <a:ln>
                <a:noFill/>
              </a:ln>
              <a:solidFill>
                <a:srgbClr val="FFFFFF"/>
              </a:solidFill>
              <a:effectLst/>
              <a:uLnTx/>
              <a:uFillTx/>
              <a:latin typeface="Gotham HTF Book" pitchFamily="2" charset="77"/>
              <a:ea typeface="+mn-ea"/>
              <a:cs typeface="+mn-cs"/>
            </a:endParaRPr>
          </a:p>
        </p:txBody>
      </p:sp>
      <p:sp>
        <p:nvSpPr>
          <p:cNvPr id="52" name="Oval 51">
            <a:extLst>
              <a:ext uri="{FF2B5EF4-FFF2-40B4-BE49-F238E27FC236}">
                <a16:creationId xmlns:a16="http://schemas.microsoft.com/office/drawing/2014/main" id="{C9B7B44C-10CC-F841-A8E2-36655E97CB87}"/>
              </a:ext>
            </a:extLst>
          </p:cNvPr>
          <p:cNvSpPr/>
          <p:nvPr/>
        </p:nvSpPr>
        <p:spPr>
          <a:xfrm>
            <a:off x="2275255" y="3051937"/>
            <a:ext cx="2315271" cy="2315271"/>
          </a:xfrm>
          <a:prstGeom prst="ellipse">
            <a:avLst/>
          </a:prstGeom>
          <a:solidFill>
            <a:srgbClr val="000000">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C89E60"/>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0CE9DA5F-2CAD-7240-A46B-FAD650A1A114}"/>
              </a:ext>
            </a:extLst>
          </p:cNvPr>
          <p:cNvSpPr txBox="1"/>
          <p:nvPr/>
        </p:nvSpPr>
        <p:spPr>
          <a:xfrm rot="3217738">
            <a:off x="3413113" y="5529827"/>
            <a:ext cx="2111918" cy="188062"/>
          </a:xfrm>
          <a:prstGeom prst="rect">
            <a:avLst/>
          </a:prstGeom>
          <a:solidFill>
            <a:schemeClr val="bg1">
              <a:lumMod val="50000"/>
              <a:alpha val="63922"/>
            </a:schemeClr>
          </a:solidFill>
        </p:spPr>
        <p:txBody>
          <a:bodyPr wrap="square" lIns="0" tIns="0" rIns="0" bIns="0" rtlCol="0" anchor="ctr">
            <a:noAutofit/>
          </a:bodyPr>
          <a:lstStyle>
            <a:defPPr>
              <a:defRPr lang="en-US"/>
            </a:defPPr>
            <a:lvl1pPr algn="ctr">
              <a:defRPr sz="700" b="1">
                <a:solidFill>
                  <a:schemeClr val="bg2"/>
                </a:solidFill>
                <a:latin typeface="Gotham HTF Book" pitchFamily="2" charset="77"/>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700" b="1" i="0" u="none" strike="noStrike" kern="1200" cap="none" spc="0" normalizeH="0" baseline="0" noProof="0" dirty="0">
              <a:ln>
                <a:noFill/>
              </a:ln>
              <a:solidFill>
                <a:srgbClr val="FFFFFF"/>
              </a:solidFill>
              <a:effectLst/>
              <a:uLnTx/>
              <a:uFillTx/>
              <a:latin typeface="Gotham HTF Book" pitchFamily="2" charset="77"/>
              <a:ea typeface="+mn-ea"/>
              <a:cs typeface="+mn-cs"/>
            </a:endParaRPr>
          </a:p>
        </p:txBody>
      </p:sp>
      <p:sp>
        <p:nvSpPr>
          <p:cNvPr id="11" name="TextBox 10">
            <a:extLst>
              <a:ext uri="{FF2B5EF4-FFF2-40B4-BE49-F238E27FC236}">
                <a16:creationId xmlns:a16="http://schemas.microsoft.com/office/drawing/2014/main" id="{A0F67AF2-E6A5-F441-8689-59859FD85FB1}"/>
              </a:ext>
            </a:extLst>
          </p:cNvPr>
          <p:cNvSpPr txBox="1"/>
          <p:nvPr/>
        </p:nvSpPr>
        <p:spPr>
          <a:xfrm rot="3270856">
            <a:off x="3386698" y="5549707"/>
            <a:ext cx="2090476" cy="219091"/>
          </a:xfrm>
          <a:prstGeom prst="rect">
            <a:avLst/>
          </a:prstGeom>
          <a:noFill/>
          <a:ln>
            <a:noFill/>
          </a:ln>
        </p:spPr>
        <p:txBody>
          <a:bodyPr wrap="square" lIns="0" tIns="0" rIns="0" rtlCol="0">
            <a:noAutofit/>
          </a:bodyPr>
          <a:lstStyle>
            <a:defPPr>
              <a:defRPr lang="en-US"/>
            </a:defPPr>
            <a:lvl1pPr algn="ctr">
              <a:defRPr sz="1050">
                <a:solidFill>
                  <a:schemeClr val="tx2"/>
                </a:solidFill>
                <a:latin typeface="Gotham HTF Book" pitchFamily="2" charset="77"/>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Gotham HTF Book" pitchFamily="2" charset="77"/>
                <a:ea typeface="+mn-ea"/>
                <a:cs typeface="+mn-cs"/>
              </a:rPr>
              <a:t>STAKING + YIELD FARMING</a:t>
            </a:r>
          </a:p>
        </p:txBody>
      </p:sp>
      <p:sp>
        <p:nvSpPr>
          <p:cNvPr id="35" name="Oval 34">
            <a:extLst>
              <a:ext uri="{FF2B5EF4-FFF2-40B4-BE49-F238E27FC236}">
                <a16:creationId xmlns:a16="http://schemas.microsoft.com/office/drawing/2014/main" id="{217370DA-C1BE-4343-9A14-C2C9E8B48118}"/>
              </a:ext>
            </a:extLst>
          </p:cNvPr>
          <p:cNvSpPr>
            <a:spLocks noChangeAspect="1"/>
          </p:cNvSpPr>
          <p:nvPr/>
        </p:nvSpPr>
        <p:spPr>
          <a:xfrm>
            <a:off x="3758524" y="2646675"/>
            <a:ext cx="833557" cy="833557"/>
          </a:xfrm>
          <a:prstGeom prst="ellipse">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C89E60"/>
              </a:solidFill>
              <a:effectLst/>
              <a:uLnTx/>
              <a:uFillTx/>
              <a:latin typeface="Calibri" panose="020F0502020204030204"/>
              <a:ea typeface="+mn-ea"/>
              <a:cs typeface="+mn-cs"/>
            </a:endParaRPr>
          </a:p>
        </p:txBody>
      </p:sp>
      <p:sp>
        <p:nvSpPr>
          <p:cNvPr id="36" name="Oval 35">
            <a:extLst>
              <a:ext uri="{FF2B5EF4-FFF2-40B4-BE49-F238E27FC236}">
                <a16:creationId xmlns:a16="http://schemas.microsoft.com/office/drawing/2014/main" id="{1B1A5086-FD36-8949-8735-01D70C9466DD}"/>
              </a:ext>
            </a:extLst>
          </p:cNvPr>
          <p:cNvSpPr>
            <a:spLocks noChangeAspect="1"/>
          </p:cNvSpPr>
          <p:nvPr/>
        </p:nvSpPr>
        <p:spPr>
          <a:xfrm>
            <a:off x="1809079" y="4171606"/>
            <a:ext cx="833557" cy="833557"/>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C89E60"/>
              </a:solidFill>
              <a:effectLst/>
              <a:uLnTx/>
              <a:uFillTx/>
              <a:latin typeface="Calibri" panose="020F0502020204030204"/>
              <a:ea typeface="+mn-ea"/>
              <a:cs typeface="+mn-cs"/>
            </a:endParaRPr>
          </a:p>
        </p:txBody>
      </p:sp>
      <p:sp>
        <p:nvSpPr>
          <p:cNvPr id="38" name="Oval 37">
            <a:extLst>
              <a:ext uri="{FF2B5EF4-FFF2-40B4-BE49-F238E27FC236}">
                <a16:creationId xmlns:a16="http://schemas.microsoft.com/office/drawing/2014/main" id="{5BBA3389-05E7-694B-B479-0242870DFDC0}"/>
              </a:ext>
            </a:extLst>
          </p:cNvPr>
          <p:cNvSpPr>
            <a:spLocks noChangeAspect="1"/>
          </p:cNvSpPr>
          <p:nvPr/>
        </p:nvSpPr>
        <p:spPr>
          <a:xfrm>
            <a:off x="4188386" y="4171606"/>
            <a:ext cx="833557" cy="833557"/>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C89E60"/>
              </a:solidFill>
              <a:effectLst/>
              <a:uLnTx/>
              <a:uFillTx/>
              <a:latin typeface="Calibri" panose="020F0502020204030204"/>
              <a:ea typeface="+mn-ea"/>
              <a:cs typeface="+mn-cs"/>
            </a:endParaRPr>
          </a:p>
        </p:txBody>
      </p:sp>
      <p:sp>
        <p:nvSpPr>
          <p:cNvPr id="39" name="Oval 38">
            <a:extLst>
              <a:ext uri="{FF2B5EF4-FFF2-40B4-BE49-F238E27FC236}">
                <a16:creationId xmlns:a16="http://schemas.microsoft.com/office/drawing/2014/main" id="{74674BEE-21E8-474C-AB01-835CCE4FBD86}"/>
              </a:ext>
            </a:extLst>
          </p:cNvPr>
          <p:cNvSpPr>
            <a:spLocks noChangeAspect="1"/>
          </p:cNvSpPr>
          <p:nvPr/>
        </p:nvSpPr>
        <p:spPr>
          <a:xfrm>
            <a:off x="3016113" y="5039811"/>
            <a:ext cx="833557" cy="833557"/>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C89E60"/>
              </a:solidFill>
              <a:effectLst/>
              <a:uLnTx/>
              <a:uFillTx/>
              <a:latin typeface="Calibri" panose="020F0502020204030204"/>
              <a:ea typeface="+mn-ea"/>
              <a:cs typeface="+mn-cs"/>
            </a:endParaRPr>
          </a:p>
        </p:txBody>
      </p:sp>
      <p:pic>
        <p:nvPicPr>
          <p:cNvPr id="48" name="Graphic 47">
            <a:extLst>
              <a:ext uri="{FF2B5EF4-FFF2-40B4-BE49-F238E27FC236}">
                <a16:creationId xmlns:a16="http://schemas.microsoft.com/office/drawing/2014/main" id="{00A59DFD-6365-5440-9FAC-D4D422918A66}"/>
              </a:ext>
            </a:extLst>
          </p:cNvPr>
          <p:cNvPicPr>
            <a:picLocks noChangeAspect="1"/>
          </p:cNvPicPr>
          <p:nvPr/>
        </p:nvPicPr>
        <p:blipFill>
          <a:blip r:embed="rId2"/>
          <a:srcRect/>
          <a:stretch/>
        </p:blipFill>
        <p:spPr>
          <a:xfrm>
            <a:off x="4262538" y="4473930"/>
            <a:ext cx="670770" cy="243916"/>
          </a:xfrm>
          <a:prstGeom prst="rect">
            <a:avLst/>
          </a:prstGeom>
        </p:spPr>
      </p:pic>
      <p:pic>
        <p:nvPicPr>
          <p:cNvPr id="55" name="Picture 54" descr="A picture containing text, clipart&#10;&#10;Description automatically generated">
            <a:extLst>
              <a:ext uri="{FF2B5EF4-FFF2-40B4-BE49-F238E27FC236}">
                <a16:creationId xmlns:a16="http://schemas.microsoft.com/office/drawing/2014/main" id="{699CF957-EA19-7245-908F-ECEF0092701C}"/>
              </a:ext>
            </a:extLst>
          </p:cNvPr>
          <p:cNvPicPr>
            <a:picLocks noChangeAspect="1"/>
          </p:cNvPicPr>
          <p:nvPr/>
        </p:nvPicPr>
        <p:blipFill>
          <a:blip r:embed="rId3"/>
          <a:stretch>
            <a:fillRect/>
          </a:stretch>
        </p:blipFill>
        <p:spPr>
          <a:xfrm>
            <a:off x="3102807" y="5355853"/>
            <a:ext cx="660170" cy="201473"/>
          </a:xfrm>
          <a:prstGeom prst="rect">
            <a:avLst/>
          </a:prstGeom>
        </p:spPr>
      </p:pic>
      <p:pic>
        <p:nvPicPr>
          <p:cNvPr id="58" name="Picture 57">
            <a:extLst>
              <a:ext uri="{FF2B5EF4-FFF2-40B4-BE49-F238E27FC236}">
                <a16:creationId xmlns:a16="http://schemas.microsoft.com/office/drawing/2014/main" id="{FDDB982E-8AF5-1C44-A8EC-9A71C23A04C5}"/>
              </a:ext>
            </a:extLst>
          </p:cNvPr>
          <p:cNvPicPr>
            <a:picLocks noChangeAspect="1"/>
          </p:cNvPicPr>
          <p:nvPr/>
        </p:nvPicPr>
        <p:blipFill>
          <a:blip r:embed="rId4" cstate="print">
            <a:extLst>
              <a:ext uri="{28A0092B-C50C-407E-A947-70E740481C1C}">
                <a14:useLocalDpi xmlns:a14="http://schemas.microsoft.com/office/drawing/2010/main" val="0"/>
              </a:ext>
            </a:extLst>
          </a:blip>
          <a:srcRect t="4262" b="4262"/>
          <a:stretch/>
        </p:blipFill>
        <p:spPr>
          <a:xfrm>
            <a:off x="1879637" y="4470291"/>
            <a:ext cx="683371" cy="280665"/>
          </a:xfrm>
          <a:prstGeom prst="rect">
            <a:avLst/>
          </a:prstGeom>
        </p:spPr>
      </p:pic>
      <p:sp>
        <p:nvSpPr>
          <p:cNvPr id="22" name="Oval 21">
            <a:extLst>
              <a:ext uri="{FF2B5EF4-FFF2-40B4-BE49-F238E27FC236}">
                <a16:creationId xmlns:a16="http://schemas.microsoft.com/office/drawing/2014/main" id="{0D376262-CBF6-BE40-A827-1F8546A8F871}"/>
              </a:ext>
            </a:extLst>
          </p:cNvPr>
          <p:cNvSpPr/>
          <p:nvPr/>
        </p:nvSpPr>
        <p:spPr>
          <a:xfrm>
            <a:off x="2689671" y="3435632"/>
            <a:ext cx="1486441" cy="1486441"/>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C89E60"/>
              </a:solidFill>
              <a:effectLst/>
              <a:uLnTx/>
              <a:uFillTx/>
              <a:latin typeface="Calibri" panose="020F0502020204030204"/>
              <a:ea typeface="+mn-ea"/>
              <a:cs typeface="+mn-cs"/>
            </a:endParaRPr>
          </a:p>
        </p:txBody>
      </p:sp>
      <p:pic>
        <p:nvPicPr>
          <p:cNvPr id="46" name="Picture 45">
            <a:extLst>
              <a:ext uri="{FF2B5EF4-FFF2-40B4-BE49-F238E27FC236}">
                <a16:creationId xmlns:a16="http://schemas.microsoft.com/office/drawing/2014/main" id="{C53DB3A0-1225-6B4B-8018-608E111F949E}"/>
              </a:ext>
            </a:extLst>
          </p:cNvPr>
          <p:cNvPicPr>
            <a:picLocks noChangeAspect="1"/>
          </p:cNvPicPr>
          <p:nvPr/>
        </p:nvPicPr>
        <p:blipFill rotWithShape="1">
          <a:blip r:embed="rId5">
            <a:extLst>
              <a:ext uri="{96DAC541-7B7A-43D3-8B79-37D633B846F1}">
                <asvg:svgBlip xmlns="" xmlns:asvg="http://schemas.microsoft.com/office/drawing/2016/SVG/main" r:embed="rId6"/>
              </a:ext>
            </a:extLst>
          </a:blip>
          <a:srcRect l="14013" t="11080" r="12856" b="14717"/>
          <a:stretch/>
        </p:blipFill>
        <p:spPr>
          <a:xfrm>
            <a:off x="3071919" y="3794318"/>
            <a:ext cx="728585" cy="739260"/>
          </a:xfrm>
          <a:prstGeom prst="rect">
            <a:avLst/>
          </a:prstGeom>
        </p:spPr>
      </p:pic>
      <p:sp>
        <p:nvSpPr>
          <p:cNvPr id="4" name="Oval 3">
            <a:extLst>
              <a:ext uri="{FF2B5EF4-FFF2-40B4-BE49-F238E27FC236}">
                <a16:creationId xmlns:a16="http://schemas.microsoft.com/office/drawing/2014/main" id="{C97BE8C3-A118-E243-A469-415960A2D6DC}"/>
              </a:ext>
            </a:extLst>
          </p:cNvPr>
          <p:cNvSpPr>
            <a:spLocks noChangeAspect="1"/>
          </p:cNvSpPr>
          <p:nvPr/>
        </p:nvSpPr>
        <p:spPr>
          <a:xfrm>
            <a:off x="2272893" y="2646675"/>
            <a:ext cx="833557" cy="833557"/>
          </a:xfrm>
          <a:prstGeom prst="ellipse">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C89E60"/>
              </a:solidFill>
              <a:effectLst/>
              <a:uLnTx/>
              <a:uFillTx/>
              <a:latin typeface="Calibri" panose="020F0502020204030204"/>
              <a:ea typeface="+mn-ea"/>
              <a:cs typeface="+mn-cs"/>
            </a:endParaRPr>
          </a:p>
        </p:txBody>
      </p:sp>
      <p:pic>
        <p:nvPicPr>
          <p:cNvPr id="56" name="Picture 55">
            <a:extLst>
              <a:ext uri="{FF2B5EF4-FFF2-40B4-BE49-F238E27FC236}">
                <a16:creationId xmlns:a16="http://schemas.microsoft.com/office/drawing/2014/main" id="{9E01667B-9B91-1C4B-A6DC-9C0F2B2FF0FD}"/>
              </a:ext>
            </a:extLst>
          </p:cNvPr>
          <p:cNvPicPr>
            <a:picLocks noChangeAspect="1"/>
          </p:cNvPicPr>
          <p:nvPr/>
        </p:nvPicPr>
        <p:blipFill>
          <a:blip r:embed="rId7"/>
          <a:srcRect/>
          <a:stretch/>
        </p:blipFill>
        <p:spPr>
          <a:xfrm>
            <a:off x="2448449" y="3149446"/>
            <a:ext cx="504133" cy="201306"/>
          </a:xfrm>
          <a:prstGeom prst="rect">
            <a:avLst/>
          </a:prstGeom>
        </p:spPr>
      </p:pic>
      <p:pic>
        <p:nvPicPr>
          <p:cNvPr id="9" name="Picture 8">
            <a:extLst>
              <a:ext uri="{FF2B5EF4-FFF2-40B4-BE49-F238E27FC236}">
                <a16:creationId xmlns:a16="http://schemas.microsoft.com/office/drawing/2014/main" id="{9AB5856A-C042-754B-953D-98A4E0CA6BC9}"/>
              </a:ext>
            </a:extLst>
          </p:cNvPr>
          <p:cNvPicPr>
            <a:picLocks noChangeAspect="1"/>
          </p:cNvPicPr>
          <p:nvPr/>
        </p:nvPicPr>
        <p:blipFill>
          <a:blip r:embed="rId8"/>
          <a:srcRect/>
          <a:stretch/>
        </p:blipFill>
        <p:spPr>
          <a:xfrm>
            <a:off x="2421408" y="2689109"/>
            <a:ext cx="536524" cy="536524"/>
          </a:xfrm>
          <a:prstGeom prst="rect">
            <a:avLst/>
          </a:prstGeom>
        </p:spPr>
      </p:pic>
      <p:sp>
        <p:nvSpPr>
          <p:cNvPr id="8" name="Donut 7">
            <a:extLst>
              <a:ext uri="{FF2B5EF4-FFF2-40B4-BE49-F238E27FC236}">
                <a16:creationId xmlns:a16="http://schemas.microsoft.com/office/drawing/2014/main" id="{CA2F9BC2-3FE7-394F-8D40-4F694595C390}"/>
              </a:ext>
            </a:extLst>
          </p:cNvPr>
          <p:cNvSpPr/>
          <p:nvPr/>
        </p:nvSpPr>
        <p:spPr>
          <a:xfrm>
            <a:off x="2689031" y="3431303"/>
            <a:ext cx="1498575" cy="1498575"/>
          </a:xfrm>
          <a:prstGeom prst="donut">
            <a:avLst>
              <a:gd name="adj" fmla="val 1100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rstTxWarp prst="textArchUp">
              <a:avLst/>
            </a:prstTxWarp>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8A8B8A"/>
              </a:solidFill>
              <a:effectLst/>
              <a:uLnTx/>
              <a:uFillTx/>
              <a:latin typeface="Gotham HTF Book" pitchFamily="2" charset="77"/>
              <a:ea typeface="+mn-ea"/>
              <a:cs typeface="+mn-cs"/>
            </a:endParaRPr>
          </a:p>
        </p:txBody>
      </p:sp>
      <p:sp>
        <p:nvSpPr>
          <p:cNvPr id="20" name="TextBox 19">
            <a:extLst>
              <a:ext uri="{FF2B5EF4-FFF2-40B4-BE49-F238E27FC236}">
                <a16:creationId xmlns:a16="http://schemas.microsoft.com/office/drawing/2014/main" id="{96BF5E39-BB88-3F42-ABC8-9EE2EC424D69}"/>
              </a:ext>
            </a:extLst>
          </p:cNvPr>
          <p:cNvSpPr txBox="1"/>
          <p:nvPr/>
        </p:nvSpPr>
        <p:spPr>
          <a:xfrm>
            <a:off x="2801357" y="3528834"/>
            <a:ext cx="1267099" cy="1252537"/>
          </a:xfrm>
          <a:prstGeom prst="rect">
            <a:avLst/>
          </a:prstGeom>
          <a:noFill/>
        </p:spPr>
        <p:txBody>
          <a:bodyPr wrap="square" lIns="0" tIns="0" rIns="0" bIns="0" rtlCol="0" anchor="t">
            <a:prstTxWarp prst="textArchUp">
              <a:avLst/>
            </a:prstTxWarp>
            <a:noAutofit/>
          </a:bodyPr>
          <a:lstStyle>
            <a:defPPr>
              <a:defRPr lang="en-US"/>
            </a:defPPr>
            <a:lvl1pPr algn="ctr">
              <a:defRPr sz="1050">
                <a:solidFill>
                  <a:schemeClr val="tx2"/>
                </a:solidFill>
                <a:latin typeface="Gotham HTF Book" pitchFamily="2" charset="77"/>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FFFFFF"/>
                </a:solidFill>
                <a:effectLst/>
                <a:uLnTx/>
                <a:uFillTx/>
                <a:latin typeface="Gotham HTF Book" pitchFamily="2" charset="77"/>
                <a:ea typeface="+mn-ea"/>
                <a:cs typeface="+mn-cs"/>
              </a:rPr>
              <a:t>MEZZO</a:t>
            </a:r>
            <a:r>
              <a:rPr kumimoji="0" lang="en-US" sz="900" b="0" i="0" u="none" strike="noStrike" kern="1200" cap="none" spc="0" normalizeH="0" noProof="0" dirty="0" smtClean="0">
                <a:ln>
                  <a:noFill/>
                </a:ln>
                <a:solidFill>
                  <a:srgbClr val="FFFFFF"/>
                </a:solidFill>
                <a:effectLst/>
                <a:uLnTx/>
                <a:uFillTx/>
                <a:latin typeface="Gotham HTF Book" pitchFamily="2" charset="77"/>
                <a:ea typeface="+mn-ea"/>
                <a:cs typeface="+mn-cs"/>
              </a:rPr>
              <a:t> DI SCAMBIO</a:t>
            </a:r>
            <a:endParaRPr kumimoji="0" lang="en-US" sz="900" b="0" i="0" u="none" strike="noStrike" kern="1200" cap="none" spc="0" normalizeH="0" baseline="0" noProof="0" dirty="0">
              <a:ln>
                <a:noFill/>
              </a:ln>
              <a:solidFill>
                <a:srgbClr val="FFFFFF"/>
              </a:solidFill>
              <a:effectLst/>
              <a:uLnTx/>
              <a:uFillTx/>
              <a:latin typeface="Gotham HTF Book" pitchFamily="2" charset="77"/>
              <a:ea typeface="+mn-ea"/>
              <a:cs typeface="+mn-cs"/>
            </a:endParaRPr>
          </a:p>
        </p:txBody>
      </p:sp>
      <p:grpSp>
        <p:nvGrpSpPr>
          <p:cNvPr id="12" name="Group 11">
            <a:extLst>
              <a:ext uri="{FF2B5EF4-FFF2-40B4-BE49-F238E27FC236}">
                <a16:creationId xmlns:a16="http://schemas.microsoft.com/office/drawing/2014/main" id="{B7191C7F-30EE-5C4B-A41E-5B7E10789B16}"/>
              </a:ext>
            </a:extLst>
          </p:cNvPr>
          <p:cNvGrpSpPr/>
          <p:nvPr/>
        </p:nvGrpSpPr>
        <p:grpSpPr>
          <a:xfrm>
            <a:off x="2185131" y="2561108"/>
            <a:ext cx="1004691" cy="1004691"/>
            <a:chOff x="2778246" y="3917263"/>
            <a:chExt cx="1618027" cy="1618027"/>
          </a:xfrm>
        </p:grpSpPr>
        <p:sp>
          <p:nvSpPr>
            <p:cNvPr id="44" name="Donut 43">
              <a:extLst>
                <a:ext uri="{FF2B5EF4-FFF2-40B4-BE49-F238E27FC236}">
                  <a16:creationId xmlns:a16="http://schemas.microsoft.com/office/drawing/2014/main" id="{3229CC0F-8422-8248-BDF4-D76B7ABC30F5}"/>
                </a:ext>
              </a:extLst>
            </p:cNvPr>
            <p:cNvSpPr/>
            <p:nvPr/>
          </p:nvSpPr>
          <p:spPr>
            <a:xfrm>
              <a:off x="2778246" y="3917263"/>
              <a:ext cx="1618027" cy="1618027"/>
            </a:xfrm>
            <a:prstGeom prst="donut">
              <a:avLst>
                <a:gd name="adj" fmla="val 1100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rstTxWarp prst="textArchUp">
                <a:avLst/>
              </a:prstTxWarp>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srgbClr val="8A8B8A"/>
                </a:solidFill>
                <a:effectLst/>
                <a:uLnTx/>
                <a:uFillTx/>
                <a:latin typeface="Gotham HTF Book" pitchFamily="2" charset="77"/>
                <a:ea typeface="+mn-ea"/>
                <a:cs typeface="+mn-cs"/>
              </a:endParaRPr>
            </a:p>
          </p:txBody>
        </p:sp>
        <p:sp>
          <p:nvSpPr>
            <p:cNvPr id="45" name="TextBox 44">
              <a:extLst>
                <a:ext uri="{FF2B5EF4-FFF2-40B4-BE49-F238E27FC236}">
                  <a16:creationId xmlns:a16="http://schemas.microsoft.com/office/drawing/2014/main" id="{C44BCDEC-ADC5-3F4D-B5C8-F2ACE2681AF4}"/>
                </a:ext>
              </a:extLst>
            </p:cNvPr>
            <p:cNvSpPr txBox="1"/>
            <p:nvPr/>
          </p:nvSpPr>
          <p:spPr>
            <a:xfrm>
              <a:off x="2899526" y="4022568"/>
              <a:ext cx="1368100" cy="1352379"/>
            </a:xfrm>
            <a:prstGeom prst="rect">
              <a:avLst/>
            </a:prstGeom>
            <a:noFill/>
          </p:spPr>
          <p:txBody>
            <a:bodyPr wrap="square" lIns="0" tIns="0" rIns="0" bIns="0" rtlCol="0" anchor="t">
              <a:prstTxWarp prst="textArchUp">
                <a:avLst/>
              </a:prstTxWarp>
              <a:noAutofit/>
            </a:bodyPr>
            <a:lstStyle>
              <a:defPPr>
                <a:defRPr lang="en-US"/>
              </a:defPPr>
              <a:lvl1pPr algn="ctr">
                <a:defRPr sz="1050">
                  <a:solidFill>
                    <a:schemeClr val="tx2"/>
                  </a:solidFill>
                  <a:latin typeface="Gotham HTF Book" pitchFamily="2" charset="77"/>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700" dirty="0" smtClean="0">
                  <a:solidFill>
                    <a:srgbClr val="FFFFFF"/>
                  </a:solidFill>
                </a:rPr>
                <a:t>RISERVA DI</a:t>
              </a:r>
              <a:r>
                <a:rPr kumimoji="0" lang="en-US" sz="700" b="0" i="0" u="none" strike="noStrike" kern="1200" cap="none" spc="0" normalizeH="0" baseline="0" noProof="0" dirty="0" smtClean="0">
                  <a:ln>
                    <a:noFill/>
                  </a:ln>
                  <a:solidFill>
                    <a:srgbClr val="FFFFFF"/>
                  </a:solidFill>
                  <a:effectLst/>
                  <a:uLnTx/>
                  <a:uFillTx/>
                  <a:latin typeface="Gotham HTF Book" pitchFamily="2" charset="77"/>
                  <a:ea typeface="+mn-ea"/>
                  <a:cs typeface="+mn-cs"/>
                </a:rPr>
                <a:t> VALORE</a:t>
              </a:r>
              <a:endParaRPr kumimoji="0" lang="en-US" sz="700" b="0" i="0" u="none" strike="noStrike" kern="1200" cap="none" spc="0" normalizeH="0" baseline="0" noProof="0" dirty="0">
                <a:ln>
                  <a:noFill/>
                </a:ln>
                <a:solidFill>
                  <a:srgbClr val="FFFFFF"/>
                </a:solidFill>
                <a:effectLst/>
                <a:uLnTx/>
                <a:uFillTx/>
                <a:latin typeface="Gotham HTF Book" pitchFamily="2" charset="77"/>
                <a:ea typeface="+mn-ea"/>
                <a:cs typeface="+mn-cs"/>
              </a:endParaRPr>
            </a:p>
          </p:txBody>
        </p:sp>
      </p:grpSp>
      <p:grpSp>
        <p:nvGrpSpPr>
          <p:cNvPr id="47" name="Group 46">
            <a:extLst>
              <a:ext uri="{FF2B5EF4-FFF2-40B4-BE49-F238E27FC236}">
                <a16:creationId xmlns:a16="http://schemas.microsoft.com/office/drawing/2014/main" id="{27E0BDA1-B498-1846-8D4F-0FE9BFC141F0}"/>
              </a:ext>
            </a:extLst>
          </p:cNvPr>
          <p:cNvGrpSpPr/>
          <p:nvPr/>
        </p:nvGrpSpPr>
        <p:grpSpPr>
          <a:xfrm>
            <a:off x="3660094" y="2555975"/>
            <a:ext cx="1004691" cy="1004691"/>
            <a:chOff x="2778246" y="3917263"/>
            <a:chExt cx="1618027" cy="1618027"/>
          </a:xfrm>
        </p:grpSpPr>
        <p:sp>
          <p:nvSpPr>
            <p:cNvPr id="49" name="Donut 48">
              <a:extLst>
                <a:ext uri="{FF2B5EF4-FFF2-40B4-BE49-F238E27FC236}">
                  <a16:creationId xmlns:a16="http://schemas.microsoft.com/office/drawing/2014/main" id="{77F088ED-B033-6341-A2EC-0F11661E7FF1}"/>
                </a:ext>
              </a:extLst>
            </p:cNvPr>
            <p:cNvSpPr/>
            <p:nvPr/>
          </p:nvSpPr>
          <p:spPr>
            <a:xfrm>
              <a:off x="2778246" y="3917263"/>
              <a:ext cx="1618027" cy="1618027"/>
            </a:xfrm>
            <a:prstGeom prst="donut">
              <a:avLst>
                <a:gd name="adj" fmla="val 1100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rstTxWarp prst="textArchUp">
                <a:avLst/>
              </a:prstTxWarp>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srgbClr val="8A8B8A"/>
                </a:solidFill>
                <a:effectLst/>
                <a:uLnTx/>
                <a:uFillTx/>
                <a:latin typeface="Gotham HTF Book" pitchFamily="2" charset="77"/>
                <a:ea typeface="+mn-ea"/>
                <a:cs typeface="+mn-cs"/>
              </a:endParaRPr>
            </a:p>
          </p:txBody>
        </p:sp>
        <p:sp>
          <p:nvSpPr>
            <p:cNvPr id="50" name="TextBox 49">
              <a:extLst>
                <a:ext uri="{FF2B5EF4-FFF2-40B4-BE49-F238E27FC236}">
                  <a16:creationId xmlns:a16="http://schemas.microsoft.com/office/drawing/2014/main" id="{5171B2AE-A2B3-0D43-9031-B8D457303B3A}"/>
                </a:ext>
              </a:extLst>
            </p:cNvPr>
            <p:cNvSpPr txBox="1"/>
            <p:nvPr/>
          </p:nvSpPr>
          <p:spPr>
            <a:xfrm>
              <a:off x="2899526" y="4022568"/>
              <a:ext cx="1368100" cy="1352378"/>
            </a:xfrm>
            <a:prstGeom prst="rect">
              <a:avLst/>
            </a:prstGeom>
            <a:noFill/>
          </p:spPr>
          <p:txBody>
            <a:bodyPr wrap="square" lIns="0" tIns="0" rIns="0" bIns="0" rtlCol="0" anchor="t">
              <a:prstTxWarp prst="textArchUp">
                <a:avLst/>
              </a:prstTxWarp>
              <a:noAutofit/>
            </a:bodyPr>
            <a:lstStyle>
              <a:defPPr>
                <a:defRPr lang="en-US"/>
              </a:defPPr>
              <a:lvl1pPr algn="ctr">
                <a:defRPr sz="1050">
                  <a:solidFill>
                    <a:schemeClr val="tx2"/>
                  </a:solidFill>
                  <a:latin typeface="Gotham HTF Book" pitchFamily="2" charset="77"/>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smtClean="0">
                  <a:ln>
                    <a:noFill/>
                  </a:ln>
                  <a:solidFill>
                    <a:srgbClr val="FFFFFF"/>
                  </a:solidFill>
                  <a:effectLst/>
                  <a:uLnTx/>
                  <a:uFillTx/>
                  <a:latin typeface="Gotham HTF Book" pitchFamily="2" charset="77"/>
                  <a:ea typeface="+mn-ea"/>
                  <a:cs typeface="+mn-cs"/>
                </a:rPr>
                <a:t>UNITA’ DI CONTO</a:t>
              </a:r>
              <a:endParaRPr kumimoji="0" lang="en-US" sz="700" b="0" i="0" u="none" strike="noStrike" kern="1200" cap="none" spc="0" normalizeH="0" baseline="0" noProof="0" dirty="0">
                <a:ln>
                  <a:noFill/>
                </a:ln>
                <a:solidFill>
                  <a:srgbClr val="FFFFFF"/>
                </a:solidFill>
                <a:effectLst/>
                <a:uLnTx/>
                <a:uFillTx/>
                <a:latin typeface="Gotham HTF Book" pitchFamily="2" charset="77"/>
                <a:ea typeface="+mn-ea"/>
                <a:cs typeface="+mn-cs"/>
              </a:endParaRPr>
            </a:p>
          </p:txBody>
        </p:sp>
      </p:grpSp>
      <p:pic>
        <p:nvPicPr>
          <p:cNvPr id="14" name="Picture 13" descr="Shape&#10;&#10;Description automatically generated">
            <a:extLst>
              <a:ext uri="{FF2B5EF4-FFF2-40B4-BE49-F238E27FC236}">
                <a16:creationId xmlns:a16="http://schemas.microsoft.com/office/drawing/2014/main" id="{3BD08FDF-2565-FE4F-A43F-C7743666911F}"/>
              </a:ext>
            </a:extLst>
          </p:cNvPr>
          <p:cNvPicPr>
            <a:picLocks noChangeAspect="1"/>
          </p:cNvPicPr>
          <p:nvPr/>
        </p:nvPicPr>
        <p:blipFill>
          <a:blip r:embed="rId9"/>
          <a:stretch>
            <a:fillRect/>
          </a:stretch>
        </p:blipFill>
        <p:spPr>
          <a:xfrm>
            <a:off x="3901305" y="2700273"/>
            <a:ext cx="536524" cy="535066"/>
          </a:xfrm>
          <a:prstGeom prst="rect">
            <a:avLst/>
          </a:prstGeom>
        </p:spPr>
      </p:pic>
      <p:pic>
        <p:nvPicPr>
          <p:cNvPr id="53" name="Graphic 47">
            <a:extLst>
              <a:ext uri="{FF2B5EF4-FFF2-40B4-BE49-F238E27FC236}">
                <a16:creationId xmlns:a16="http://schemas.microsoft.com/office/drawing/2014/main" id="{E529399A-2D5C-6046-8737-A29B6A5F25E4}"/>
              </a:ext>
            </a:extLst>
          </p:cNvPr>
          <p:cNvPicPr>
            <a:picLocks noChangeAspect="1"/>
          </p:cNvPicPr>
          <p:nvPr/>
        </p:nvPicPr>
        <p:blipFill>
          <a:blip r:embed="rId10"/>
          <a:srcRect/>
          <a:stretch/>
        </p:blipFill>
        <p:spPr>
          <a:xfrm>
            <a:off x="3978866" y="3178034"/>
            <a:ext cx="428778" cy="161982"/>
          </a:xfrm>
          <a:prstGeom prst="rect">
            <a:avLst/>
          </a:prstGeom>
        </p:spPr>
      </p:pic>
      <p:sp>
        <p:nvSpPr>
          <p:cNvPr id="37" name="Rectangle 36">
            <a:extLst>
              <a:ext uri="{FF2B5EF4-FFF2-40B4-BE49-F238E27FC236}">
                <a16:creationId xmlns:a16="http://schemas.microsoft.com/office/drawing/2014/main" id="{E3FB10C1-9DCD-B749-875B-754D07501F84}"/>
              </a:ext>
            </a:extLst>
          </p:cNvPr>
          <p:cNvSpPr/>
          <p:nvPr/>
        </p:nvSpPr>
        <p:spPr>
          <a:xfrm>
            <a:off x="574094" y="7247406"/>
            <a:ext cx="5729289" cy="1054135"/>
          </a:xfrm>
          <a:prstGeom prst="rect">
            <a:avLst/>
          </a:prstGeom>
        </p:spPr>
        <p:txBody>
          <a:bodyPr wrap="square">
            <a:spAutoFit/>
          </a:bodyPr>
          <a:lstStyle/>
          <a:p>
            <a:pPr>
              <a:spcBef>
                <a:spcPts val="600"/>
              </a:spcBef>
              <a:spcAft>
                <a:spcPts val="600"/>
              </a:spcAft>
            </a:pPr>
            <a:r>
              <a:rPr lang="it-IT" sz="1050" dirty="0" smtClean="0">
                <a:solidFill>
                  <a:srgbClr val="000000"/>
                </a:solidFill>
                <a:latin typeface="Gotham HTF Book" pitchFamily="2" charset="77"/>
                <a:cs typeface="Arial" pitchFamily="34" charset="0"/>
              </a:rPr>
              <a:t>Con </a:t>
            </a:r>
            <a:r>
              <a:rPr lang="it-IT" sz="1050" dirty="0">
                <a:solidFill>
                  <a:srgbClr val="000000"/>
                </a:solidFill>
                <a:latin typeface="Gotham HTF Book" pitchFamily="2" charset="77"/>
                <a:cs typeface="Arial" pitchFamily="34" charset="0"/>
              </a:rPr>
              <a:t>EPIC / ECR / EUSD come "core", chiunque può creare applicazioni finanziarie decentralizzate.</a:t>
            </a:r>
          </a:p>
          <a:p>
            <a:pPr>
              <a:spcBef>
                <a:spcPts val="600"/>
              </a:spcBef>
              <a:spcAft>
                <a:spcPts val="600"/>
              </a:spcAft>
            </a:pPr>
            <a:r>
              <a:rPr lang="it-IT" sz="1050" dirty="0">
                <a:solidFill>
                  <a:srgbClr val="000000"/>
                </a:solidFill>
                <a:latin typeface="Gotham HTF Book" pitchFamily="2" charset="77"/>
                <a:cs typeface="Arial" pitchFamily="34" charset="0"/>
              </a:rPr>
              <a:t>I protocolli Epicenter sono componenti modulari, componibili e interoperabili che consentono ai costruttori indipendenti di entrare rapidamente nel mercato e scalare senza preoccuparsi della loro infrastruttura </a:t>
            </a:r>
            <a:r>
              <a:rPr lang="it-IT" sz="1050" dirty="0" smtClean="0">
                <a:solidFill>
                  <a:srgbClr val="000000"/>
                </a:solidFill>
                <a:latin typeface="Gotham HTF Book" pitchFamily="2" charset="77"/>
                <a:cs typeface="Arial" pitchFamily="34" charset="0"/>
              </a:rPr>
              <a:t>sottostante.</a:t>
            </a:r>
            <a:endParaRPr lang="en-GB" sz="1050" dirty="0">
              <a:solidFill>
                <a:srgbClr val="000000"/>
              </a:solidFill>
              <a:latin typeface="Gotham HTF Book" pitchFamily="2" charset="77"/>
              <a:cs typeface="Arial" pitchFamily="34" charset="0"/>
            </a:endParaRPr>
          </a:p>
        </p:txBody>
      </p:sp>
      <p:sp>
        <p:nvSpPr>
          <p:cNvPr id="41" name="TextBox 40">
            <a:extLst>
              <a:ext uri="{FF2B5EF4-FFF2-40B4-BE49-F238E27FC236}">
                <a16:creationId xmlns:a16="http://schemas.microsoft.com/office/drawing/2014/main" id="{100EF675-34EA-F24B-A0BD-49BDA50F6E47}"/>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bg1"/>
                </a:solidFill>
                <a:latin typeface="Gotham HTF Book" pitchFamily="2" charset="77"/>
              </a:rPr>
              <a:t>L’Ecosistema Epicenter</a:t>
            </a:r>
            <a:endParaRPr lang="en-US" sz="1400" dirty="0">
              <a:solidFill>
                <a:schemeClr val="bg1"/>
              </a:solidFill>
              <a:latin typeface="Gotham HTF Book" pitchFamily="2" charset="77"/>
            </a:endParaRPr>
          </a:p>
        </p:txBody>
      </p:sp>
      <p:sp>
        <p:nvSpPr>
          <p:cNvPr id="42" name="TextBox 41">
            <a:extLst>
              <a:ext uri="{FF2B5EF4-FFF2-40B4-BE49-F238E27FC236}">
                <a16:creationId xmlns:a16="http://schemas.microsoft.com/office/drawing/2014/main" id="{2CC0AB50-52E6-B245-A355-DE71DB7079A9}"/>
              </a:ext>
            </a:extLst>
          </p:cNvPr>
          <p:cNvSpPr txBox="1"/>
          <p:nvPr/>
        </p:nvSpPr>
        <p:spPr>
          <a:xfrm>
            <a:off x="657225" y="741496"/>
            <a:ext cx="5543550" cy="663971"/>
          </a:xfrm>
          <a:prstGeom prst="rect">
            <a:avLst/>
          </a:prstGeom>
          <a:noFill/>
        </p:spPr>
        <p:txBody>
          <a:bodyPr wrap="square" lIns="0" rtlCol="0">
            <a:noAutofit/>
          </a:bodyPr>
          <a:lstStyle/>
          <a:p>
            <a:pPr algn="ctr">
              <a:lnSpc>
                <a:spcPct val="90000"/>
              </a:lnSpc>
            </a:pPr>
            <a:r>
              <a:rPr lang="en-US" sz="2000" b="1" dirty="0" smtClean="0">
                <a:solidFill>
                  <a:schemeClr val="tx2"/>
                </a:solidFill>
                <a:latin typeface="Gotham HTF Black" pitchFamily="2" charset="77"/>
              </a:rPr>
              <a:t>Componenti Componibili</a:t>
            </a:r>
            <a:endParaRPr lang="en-US" sz="2000" b="1" dirty="0">
              <a:solidFill>
                <a:schemeClr val="tx2"/>
              </a:solidFill>
              <a:latin typeface="Gotham HTF Black" pitchFamily="2" charset="77"/>
            </a:endParaRPr>
          </a:p>
        </p:txBody>
      </p:sp>
      <p:sp>
        <p:nvSpPr>
          <p:cNvPr id="2" name="Footer Placeholder 1">
            <a:extLst>
              <a:ext uri="{FF2B5EF4-FFF2-40B4-BE49-F238E27FC236}">
                <a16:creationId xmlns:a16="http://schemas.microsoft.com/office/drawing/2014/main" id="{555B2C54-D58A-0442-AC92-0E13213C73AC}"/>
              </a:ext>
            </a:extLst>
          </p:cNvPr>
          <p:cNvSpPr>
            <a:spLocks noGrp="1"/>
          </p:cNvSpPr>
          <p:nvPr>
            <p:ph type="ftr" sz="quarter" idx="11"/>
          </p:nvPr>
        </p:nvSpPr>
        <p:spPr/>
        <p:txBody>
          <a:bodyPr/>
          <a:lstStyle/>
          <a:p>
            <a:r>
              <a:rPr lang="en-US" dirty="0" smtClean="0"/>
              <a:t>Un’introduzione a </a:t>
            </a:r>
            <a:r>
              <a:rPr lang="en-US" dirty="0"/>
              <a:t>ECR</a:t>
            </a:r>
          </a:p>
        </p:txBody>
      </p:sp>
      <p:sp>
        <p:nvSpPr>
          <p:cNvPr id="3" name="Slide Number Placeholder 2">
            <a:extLst>
              <a:ext uri="{FF2B5EF4-FFF2-40B4-BE49-F238E27FC236}">
                <a16:creationId xmlns:a16="http://schemas.microsoft.com/office/drawing/2014/main" id="{C6F60E95-3B93-1E49-AC09-A92BE54C818D}"/>
              </a:ext>
            </a:extLst>
          </p:cNvPr>
          <p:cNvSpPr>
            <a:spLocks noGrp="1"/>
          </p:cNvSpPr>
          <p:nvPr>
            <p:ph type="sldNum" sz="quarter" idx="12"/>
          </p:nvPr>
        </p:nvSpPr>
        <p:spPr/>
        <p:txBody>
          <a:bodyPr/>
          <a:lstStyle/>
          <a:p>
            <a:fld id="{7E260360-B404-C844-8651-31E0380F9243}" type="slidenum">
              <a:rPr lang="en-US" smtClean="0"/>
              <a:t>7</a:t>
            </a:fld>
            <a:endParaRPr lang="en-US"/>
          </a:p>
        </p:txBody>
      </p:sp>
      <p:sp>
        <p:nvSpPr>
          <p:cNvPr id="27" name="Rectangle 26">
            <a:extLst>
              <a:ext uri="{FF2B5EF4-FFF2-40B4-BE49-F238E27FC236}">
                <a16:creationId xmlns:a16="http://schemas.microsoft.com/office/drawing/2014/main" id="{EC1ADA90-E2F0-B749-8F13-D0D2F6B79E45}"/>
              </a:ext>
            </a:extLst>
          </p:cNvPr>
          <p:cNvSpPr/>
          <p:nvPr/>
        </p:nvSpPr>
        <p:spPr>
          <a:xfrm>
            <a:off x="841220" y="4887227"/>
            <a:ext cx="1209193" cy="461665"/>
          </a:xfrm>
          <a:prstGeom prst="rect">
            <a:avLst/>
          </a:prstGeom>
        </p:spPr>
        <p:txBody>
          <a:bodyPr wrap="square">
            <a:spAutoFit/>
          </a:bodyPr>
          <a:lstStyle/>
          <a:p>
            <a:pPr algn="ctr"/>
            <a:r>
              <a:rPr lang="en-GB" sz="800" dirty="0">
                <a:solidFill>
                  <a:schemeClr val="bg2"/>
                </a:solidFill>
                <a:latin typeface="Gotham HTF Book" pitchFamily="2" charset="77"/>
              </a:rPr>
              <a:t>1</a:t>
            </a:r>
            <a:r>
              <a:rPr lang="en-GB" sz="800" dirty="0" smtClean="0">
                <a:solidFill>
                  <a:schemeClr val="bg2"/>
                </a:solidFill>
                <a:latin typeface="Gotham HTF Book" pitchFamily="2" charset="77"/>
              </a:rPr>
              <a:t> </a:t>
            </a:r>
            <a:r>
              <a:rPr lang="en-GB" sz="800" dirty="0">
                <a:solidFill>
                  <a:schemeClr val="bg2"/>
                </a:solidFill>
                <a:latin typeface="Gotham HTF Book" pitchFamily="2" charset="77"/>
              </a:rPr>
              <a:t>EONE = </a:t>
            </a:r>
            <a:r>
              <a:rPr lang="en-GB" sz="800" dirty="0" smtClean="0">
                <a:solidFill>
                  <a:schemeClr val="bg2"/>
                </a:solidFill>
                <a:latin typeface="Gotham HTF Book" pitchFamily="2" charset="77"/>
              </a:rPr>
              <a:t>riscattabile su richiesta per1 EPIC in modo permanente.</a:t>
            </a:r>
            <a:endParaRPr lang="en-GB" sz="800" dirty="0">
              <a:solidFill>
                <a:schemeClr val="bg2"/>
              </a:solidFill>
              <a:latin typeface="Gotham HTF Book" pitchFamily="2" charset="77"/>
            </a:endParaRPr>
          </a:p>
        </p:txBody>
      </p:sp>
      <p:sp>
        <p:nvSpPr>
          <p:cNvPr id="30" name="Rectangle 29">
            <a:extLst>
              <a:ext uri="{FF2B5EF4-FFF2-40B4-BE49-F238E27FC236}">
                <a16:creationId xmlns:a16="http://schemas.microsoft.com/office/drawing/2014/main" id="{A4D0D77E-0652-D14A-B4DD-16A8E975B823}"/>
              </a:ext>
            </a:extLst>
          </p:cNvPr>
          <p:cNvSpPr/>
          <p:nvPr/>
        </p:nvSpPr>
        <p:spPr>
          <a:xfrm>
            <a:off x="4747433" y="2748164"/>
            <a:ext cx="1004691" cy="461665"/>
          </a:xfrm>
          <a:prstGeom prst="rect">
            <a:avLst/>
          </a:prstGeom>
        </p:spPr>
        <p:txBody>
          <a:bodyPr wrap="square">
            <a:spAutoFit/>
          </a:bodyPr>
          <a:lstStyle/>
          <a:p>
            <a:r>
              <a:rPr lang="en-GB" sz="800" dirty="0">
                <a:solidFill>
                  <a:schemeClr val="tx2"/>
                </a:solidFill>
                <a:latin typeface="Gotham HTF Book" pitchFamily="2" charset="77"/>
              </a:rPr>
              <a:t>EUSD </a:t>
            </a:r>
            <a:r>
              <a:rPr lang="en-GB" sz="800" dirty="0" smtClean="0">
                <a:solidFill>
                  <a:schemeClr val="tx2"/>
                </a:solidFill>
                <a:latin typeface="Gotham HTF Book" pitchFamily="2" charset="77"/>
              </a:rPr>
              <a:t>è ancorato a </a:t>
            </a:r>
            <a:r>
              <a:rPr lang="en-GB" sz="800" dirty="0">
                <a:solidFill>
                  <a:schemeClr val="tx2"/>
                </a:solidFill>
                <a:latin typeface="Gotham HTF Book" pitchFamily="2" charset="77"/>
              </a:rPr>
              <a:t>$1 </a:t>
            </a:r>
            <a:r>
              <a:rPr lang="en-GB" sz="800" dirty="0" smtClean="0">
                <a:solidFill>
                  <a:schemeClr val="tx2"/>
                </a:solidFill>
                <a:latin typeface="Gotham HTF Book" pitchFamily="2" charset="77"/>
              </a:rPr>
              <a:t>valore in </a:t>
            </a:r>
            <a:r>
              <a:rPr lang="en-GB" sz="800" dirty="0">
                <a:solidFill>
                  <a:schemeClr val="tx2"/>
                </a:solidFill>
                <a:latin typeface="Gotham HTF Book" pitchFamily="2" charset="77"/>
              </a:rPr>
              <a:t>EPIC</a:t>
            </a:r>
          </a:p>
        </p:txBody>
      </p:sp>
      <p:sp>
        <p:nvSpPr>
          <p:cNvPr id="31" name="Oval 30">
            <a:extLst>
              <a:ext uri="{FF2B5EF4-FFF2-40B4-BE49-F238E27FC236}">
                <a16:creationId xmlns:a16="http://schemas.microsoft.com/office/drawing/2014/main" id="{EDC586F1-90DE-FC4C-8CDF-7A09BC52FA41}"/>
              </a:ext>
            </a:extLst>
          </p:cNvPr>
          <p:cNvSpPr/>
          <p:nvPr/>
        </p:nvSpPr>
        <p:spPr>
          <a:xfrm>
            <a:off x="2827001" y="4533578"/>
            <a:ext cx="471585" cy="471585"/>
          </a:xfrm>
          <a:prstGeom prst="ellipse">
            <a:avLst/>
          </a:prstGeom>
          <a:solidFill>
            <a:schemeClr val="bg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500" dirty="0" smtClean="0">
                <a:solidFill>
                  <a:schemeClr val="bg2"/>
                </a:solidFill>
                <a:latin typeface="Gotham HTF Book" pitchFamily="2" charset="77"/>
              </a:rPr>
              <a:t>Risparmio</a:t>
            </a:r>
            <a:endParaRPr lang="en-US" sz="500" dirty="0">
              <a:solidFill>
                <a:schemeClr val="bg2"/>
              </a:solidFill>
              <a:latin typeface="Gotham HTF Book" pitchFamily="2" charset="77"/>
            </a:endParaRPr>
          </a:p>
        </p:txBody>
      </p:sp>
      <p:sp>
        <p:nvSpPr>
          <p:cNvPr id="54" name="Oval 53">
            <a:extLst>
              <a:ext uri="{FF2B5EF4-FFF2-40B4-BE49-F238E27FC236}">
                <a16:creationId xmlns:a16="http://schemas.microsoft.com/office/drawing/2014/main" id="{09FDDC3F-2E8F-D346-8FD7-7B1F8CFBA770}"/>
              </a:ext>
            </a:extLst>
          </p:cNvPr>
          <p:cNvSpPr/>
          <p:nvPr/>
        </p:nvSpPr>
        <p:spPr>
          <a:xfrm>
            <a:off x="3567031" y="4541738"/>
            <a:ext cx="471585" cy="471585"/>
          </a:xfrm>
          <a:prstGeom prst="ellipse">
            <a:avLst/>
          </a:prstGeom>
          <a:solidFill>
            <a:schemeClr val="bg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500" dirty="0" smtClean="0">
                <a:solidFill>
                  <a:schemeClr val="bg2"/>
                </a:solidFill>
                <a:latin typeface="Gotham HTF Book" pitchFamily="2" charset="77"/>
              </a:rPr>
              <a:t>Prestiti </a:t>
            </a:r>
            <a:r>
              <a:rPr lang="en-US" sz="500" dirty="0">
                <a:solidFill>
                  <a:schemeClr val="bg2"/>
                </a:solidFill>
                <a:latin typeface="Gotham HTF Book" pitchFamily="2" charset="77"/>
              </a:rPr>
              <a:t>&amp;</a:t>
            </a:r>
            <a:br>
              <a:rPr lang="en-US" sz="500" dirty="0">
                <a:solidFill>
                  <a:schemeClr val="bg2"/>
                </a:solidFill>
                <a:latin typeface="Gotham HTF Book" pitchFamily="2" charset="77"/>
              </a:rPr>
            </a:br>
            <a:r>
              <a:rPr lang="en-US" sz="500" dirty="0" smtClean="0">
                <a:solidFill>
                  <a:schemeClr val="bg2"/>
                </a:solidFill>
                <a:latin typeface="Gotham HTF Book" pitchFamily="2" charset="77"/>
              </a:rPr>
              <a:t>Investimenti</a:t>
            </a:r>
            <a:endParaRPr lang="en-US" sz="500" dirty="0">
              <a:solidFill>
                <a:schemeClr val="bg2"/>
              </a:solidFill>
              <a:latin typeface="Gotham HTF Book" pitchFamily="2" charset="77"/>
            </a:endParaRPr>
          </a:p>
        </p:txBody>
      </p:sp>
    </p:spTree>
    <p:extLst>
      <p:ext uri="{BB962C8B-B14F-4D97-AF65-F5344CB8AC3E}">
        <p14:creationId xmlns:p14="http://schemas.microsoft.com/office/powerpoint/2010/main" val="2593724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12ED49F-7F14-754B-A7CD-03217B843B90}"/>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bg1"/>
                </a:solidFill>
                <a:latin typeface="Gotham HTF Book" pitchFamily="2" charset="77"/>
              </a:rPr>
              <a:t>Il token</a:t>
            </a:r>
            <a:r>
              <a:rPr lang="en-US" sz="1400" dirty="0" smtClean="0">
                <a:solidFill>
                  <a:schemeClr val="bg1"/>
                </a:solidFill>
                <a:latin typeface="Gotham HTF Book" pitchFamily="2" charset="77"/>
              </a:rPr>
              <a:t> ECR</a:t>
            </a:r>
            <a:endParaRPr lang="en-US" sz="1400" dirty="0">
              <a:solidFill>
                <a:schemeClr val="bg1"/>
              </a:solidFill>
              <a:latin typeface="Gotham HTF Book" pitchFamily="2" charset="77"/>
            </a:endParaRPr>
          </a:p>
        </p:txBody>
      </p:sp>
      <p:sp>
        <p:nvSpPr>
          <p:cNvPr id="3" name="TextBox 2">
            <a:extLst>
              <a:ext uri="{FF2B5EF4-FFF2-40B4-BE49-F238E27FC236}">
                <a16:creationId xmlns:a16="http://schemas.microsoft.com/office/drawing/2014/main" id="{7E9D6136-C40F-684C-BD0D-0B0F53BA7327}"/>
              </a:ext>
            </a:extLst>
          </p:cNvPr>
          <p:cNvSpPr txBox="1"/>
          <p:nvPr/>
        </p:nvSpPr>
        <p:spPr>
          <a:xfrm>
            <a:off x="657225" y="741496"/>
            <a:ext cx="5543550" cy="663971"/>
          </a:xfrm>
          <a:prstGeom prst="rect">
            <a:avLst/>
          </a:prstGeom>
          <a:noFill/>
        </p:spPr>
        <p:txBody>
          <a:bodyPr wrap="square" lIns="0" rtlCol="0">
            <a:noAutofit/>
          </a:bodyPr>
          <a:lstStyle/>
          <a:p>
            <a:pPr algn="ctr">
              <a:lnSpc>
                <a:spcPct val="90000"/>
              </a:lnSpc>
            </a:pPr>
            <a:r>
              <a:rPr lang="en-US" sz="2000" b="1" dirty="0" smtClean="0">
                <a:solidFill>
                  <a:schemeClr val="tx2"/>
                </a:solidFill>
                <a:latin typeface="Gotham HTF Black" pitchFamily="2" charset="77"/>
              </a:rPr>
              <a:t>Soldi inarrestabili</a:t>
            </a:r>
            <a:endParaRPr lang="en-US" sz="2000" b="1" dirty="0">
              <a:solidFill>
                <a:schemeClr val="tx2"/>
              </a:solidFill>
              <a:latin typeface="Gotham HTF Black" pitchFamily="2" charset="77"/>
            </a:endParaRPr>
          </a:p>
        </p:txBody>
      </p:sp>
      <p:sp>
        <p:nvSpPr>
          <p:cNvPr id="4" name="Rectangle 3">
            <a:extLst>
              <a:ext uri="{FF2B5EF4-FFF2-40B4-BE49-F238E27FC236}">
                <a16:creationId xmlns:a16="http://schemas.microsoft.com/office/drawing/2014/main" id="{9C2B6406-3B55-AC4F-BDEA-A43CE4058613}"/>
              </a:ext>
            </a:extLst>
          </p:cNvPr>
          <p:cNvSpPr/>
          <p:nvPr/>
        </p:nvSpPr>
        <p:spPr>
          <a:xfrm>
            <a:off x="657225" y="1258888"/>
            <a:ext cx="5543550" cy="4563897"/>
          </a:xfrm>
          <a:prstGeom prst="rect">
            <a:avLst/>
          </a:prstGeom>
        </p:spPr>
        <p:txBody>
          <a:bodyPr wrap="square" numCol="2" spcCol="180000">
            <a:noAutofit/>
          </a:bodyPr>
          <a:lstStyle/>
          <a:p>
            <a:pPr>
              <a:spcBef>
                <a:spcPts val="600"/>
              </a:spcBef>
              <a:spcAft>
                <a:spcPts val="600"/>
              </a:spcAft>
            </a:pPr>
            <a:r>
              <a:rPr lang="en-GB" sz="1100" b="1" dirty="0" smtClean="0">
                <a:solidFill>
                  <a:schemeClr val="bg1"/>
                </a:solidFill>
                <a:latin typeface="Gotham HTF Book" pitchFamily="2" charset="77"/>
                <a:cs typeface="Arial" pitchFamily="34" charset="0"/>
              </a:rPr>
              <a:t>Perché</a:t>
            </a:r>
            <a:r>
              <a:rPr lang="en-GB" sz="1100" b="1" dirty="0" smtClean="0">
                <a:solidFill>
                  <a:schemeClr val="bg1"/>
                </a:solidFill>
                <a:latin typeface="Gotham HTF Book" pitchFamily="2" charset="77"/>
                <a:cs typeface="Arial" pitchFamily="34" charset="0"/>
              </a:rPr>
              <a:t> </a:t>
            </a:r>
            <a:r>
              <a:rPr lang="en-GB" sz="1100" b="1" dirty="0">
                <a:solidFill>
                  <a:schemeClr val="bg1"/>
                </a:solidFill>
                <a:latin typeface="Gotham HTF Book" pitchFamily="2" charset="77"/>
                <a:cs typeface="Arial" pitchFamily="34" charset="0"/>
              </a:rPr>
              <a:t>EPIC </a:t>
            </a:r>
            <a:r>
              <a:rPr lang="en-GB" sz="1100" b="1" dirty="0" smtClean="0">
                <a:solidFill>
                  <a:schemeClr val="bg1"/>
                </a:solidFill>
                <a:latin typeface="Gotham HTF Book" pitchFamily="2" charset="77"/>
                <a:cs typeface="Arial" pitchFamily="34" charset="0"/>
              </a:rPr>
              <a:t>è inarrestabile</a:t>
            </a:r>
            <a:r>
              <a:rPr lang="en-GB" sz="1100" b="1" dirty="0" smtClean="0">
                <a:solidFill>
                  <a:schemeClr val="bg1"/>
                </a:solidFill>
                <a:latin typeface="Gotham HTF Book" pitchFamily="2" charset="77"/>
                <a:cs typeface="Arial" pitchFamily="34" charset="0"/>
              </a:rPr>
              <a:t>?</a:t>
            </a:r>
            <a:endParaRPr lang="en-GB" sz="1100" b="1" dirty="0">
              <a:solidFill>
                <a:schemeClr val="bg1"/>
              </a:solidFill>
              <a:latin typeface="Gotham HTF Book" pitchFamily="2" charset="77"/>
              <a:cs typeface="Arial" pitchFamily="34" charset="0"/>
            </a:endParaRPr>
          </a:p>
          <a:p>
            <a:pPr>
              <a:spcBef>
                <a:spcPts val="600"/>
              </a:spcBef>
              <a:spcAft>
                <a:spcPts val="600"/>
              </a:spcAft>
            </a:pPr>
            <a:r>
              <a:rPr lang="it-IT" sz="1100" dirty="0" smtClean="0">
                <a:solidFill>
                  <a:srgbClr val="000000"/>
                </a:solidFill>
                <a:latin typeface="Gotham HTF Book" pitchFamily="2" charset="77"/>
                <a:cs typeface="Arial" pitchFamily="34" charset="0"/>
              </a:rPr>
              <a:t>Resistenza </a:t>
            </a:r>
            <a:r>
              <a:rPr lang="it-IT" sz="1100" dirty="0">
                <a:solidFill>
                  <a:srgbClr val="000000"/>
                </a:solidFill>
                <a:latin typeface="Gotham HTF Book" pitchFamily="2" charset="77"/>
                <a:cs typeface="Arial" pitchFamily="34" charset="0"/>
              </a:rPr>
              <a:t>alla censura, riservatezza, assenza di </a:t>
            </a:r>
            <a:r>
              <a:rPr lang="it-IT" sz="1100" dirty="0" smtClean="0">
                <a:solidFill>
                  <a:srgbClr val="000000"/>
                </a:solidFill>
                <a:latin typeface="Gotham HTF Book" pitchFamily="2" charset="77"/>
                <a:cs typeface="Arial" pitchFamily="34" charset="0"/>
              </a:rPr>
              <a:t>autorizzazione</a:t>
            </a:r>
            <a:endParaRPr lang="en-GB" sz="1100" dirty="0">
              <a:solidFill>
                <a:srgbClr val="000000"/>
              </a:solidFill>
              <a:latin typeface="Gotham HTF Book" pitchFamily="2" charset="77"/>
              <a:cs typeface="Arial" pitchFamily="34" charset="0"/>
            </a:endParaRPr>
          </a:p>
          <a:p>
            <a:pPr>
              <a:spcBef>
                <a:spcPts val="600"/>
              </a:spcBef>
              <a:spcAft>
                <a:spcPts val="600"/>
              </a:spcAft>
            </a:pPr>
            <a:r>
              <a:rPr lang="en-GB" sz="1100" b="1" dirty="0" smtClean="0">
                <a:solidFill>
                  <a:schemeClr val="bg1"/>
                </a:solidFill>
                <a:latin typeface="Gotham HTF Book" pitchFamily="2" charset="77"/>
                <a:cs typeface="Arial" pitchFamily="34" charset="0"/>
              </a:rPr>
              <a:t>Resistenza alla Censura</a:t>
            </a:r>
            <a:endParaRPr lang="en-GB" sz="1100" b="1" dirty="0">
              <a:solidFill>
                <a:schemeClr val="bg1"/>
              </a:solidFill>
              <a:latin typeface="Gotham HTF Book" pitchFamily="2" charset="77"/>
              <a:cs typeface="Arial" pitchFamily="34" charset="0"/>
            </a:endParaRPr>
          </a:p>
          <a:p>
            <a:pPr>
              <a:spcBef>
                <a:spcPts val="600"/>
              </a:spcBef>
              <a:spcAft>
                <a:spcPts val="600"/>
              </a:spcAft>
            </a:pPr>
            <a:r>
              <a:rPr lang="it-IT" sz="1100" dirty="0" smtClean="0">
                <a:solidFill>
                  <a:srgbClr val="000000"/>
                </a:solidFill>
                <a:latin typeface="Gotham HTF Book" pitchFamily="2" charset="77"/>
                <a:cs typeface="Arial" pitchFamily="34" charset="0"/>
              </a:rPr>
              <a:t>Resistenza </a:t>
            </a:r>
            <a:r>
              <a:rPr lang="it-IT" sz="1100" dirty="0">
                <a:solidFill>
                  <a:srgbClr val="000000"/>
                </a:solidFill>
                <a:latin typeface="Gotham HTF Book" pitchFamily="2" charset="77"/>
                <a:cs typeface="Arial" pitchFamily="34" charset="0"/>
              </a:rPr>
              <a:t>alla censura significa in questo contesto che nessuno può interferire con il tuo accesso alla rete. La rete stessa non può essere chiusa, poiché si basa su un vero consenso distribuito, il che significa che finché esiste una copia del software da qualche parte, la rete riprenderà immediatamente vita dopo </a:t>
            </a:r>
            <a:r>
              <a:rPr lang="it-IT" sz="1100" dirty="0" smtClean="0">
                <a:solidFill>
                  <a:srgbClr val="000000"/>
                </a:solidFill>
                <a:latin typeface="Gotham HTF Book" pitchFamily="2" charset="77"/>
                <a:cs typeface="Arial" pitchFamily="34" charset="0"/>
              </a:rPr>
              <a:t>un'interruzione.</a:t>
            </a:r>
            <a:endParaRPr lang="en-GB" sz="1100" dirty="0">
              <a:solidFill>
                <a:srgbClr val="000000"/>
              </a:solidFill>
              <a:latin typeface="Gotham HTF Book" pitchFamily="2" charset="77"/>
              <a:cs typeface="Arial" pitchFamily="34" charset="0"/>
            </a:endParaRPr>
          </a:p>
          <a:p>
            <a:pPr>
              <a:spcBef>
                <a:spcPts val="600"/>
              </a:spcBef>
              <a:spcAft>
                <a:spcPts val="600"/>
              </a:spcAft>
            </a:pPr>
            <a:r>
              <a:rPr lang="en-GB" sz="1100" b="1" dirty="0" smtClean="0">
                <a:solidFill>
                  <a:schemeClr val="bg1"/>
                </a:solidFill>
                <a:latin typeface="Gotham HTF Book" pitchFamily="2" charset="77"/>
                <a:cs typeface="Arial" pitchFamily="34" charset="0"/>
              </a:rPr>
              <a:t>Riservatezza</a:t>
            </a:r>
            <a:endParaRPr lang="en-GB" sz="1100" b="1" dirty="0">
              <a:solidFill>
                <a:schemeClr val="bg1"/>
              </a:solidFill>
              <a:latin typeface="Gotham HTF Book" pitchFamily="2" charset="77"/>
              <a:cs typeface="Arial" pitchFamily="34" charset="0"/>
            </a:endParaRPr>
          </a:p>
          <a:p>
            <a:pPr>
              <a:spcBef>
                <a:spcPts val="600"/>
              </a:spcBef>
              <a:spcAft>
                <a:spcPts val="600"/>
              </a:spcAft>
            </a:pPr>
            <a:r>
              <a:rPr lang="it-IT" sz="1100" dirty="0" smtClean="0">
                <a:solidFill>
                  <a:srgbClr val="000000"/>
                </a:solidFill>
                <a:latin typeface="Gotham HTF Book" pitchFamily="2" charset="77"/>
                <a:cs typeface="Arial" pitchFamily="34" charset="0"/>
              </a:rPr>
              <a:t>Cosa </a:t>
            </a:r>
            <a:r>
              <a:rPr lang="it-IT" sz="1100" dirty="0">
                <a:solidFill>
                  <a:srgbClr val="000000"/>
                </a:solidFill>
                <a:latin typeface="Gotham HTF Book" pitchFamily="2" charset="77"/>
                <a:cs typeface="Arial" pitchFamily="34" charset="0"/>
              </a:rPr>
              <a:t>ha a che fare la riservatezza con la resistenza alla censura? In BTC, ad esempio, la rete può accettare una transazione come valida, ma le singole monete stesse possono essere progettate come illecite/contaminate e quindi essere bloccate/inserite nella lista nera da una controparte o da </a:t>
            </a:r>
            <a:r>
              <a:rPr lang="it-IT" sz="1100" dirty="0" smtClean="0">
                <a:solidFill>
                  <a:srgbClr val="000000"/>
                </a:solidFill>
                <a:latin typeface="Gotham HTF Book" pitchFamily="2" charset="77"/>
                <a:cs typeface="Arial" pitchFamily="34" charset="0"/>
              </a:rPr>
              <a:t>intermediari. È </a:t>
            </a:r>
            <a:r>
              <a:rPr lang="it-IT" sz="1100" dirty="0">
                <a:solidFill>
                  <a:srgbClr val="000000"/>
                </a:solidFill>
                <a:latin typeface="Gotham HTF Book" pitchFamily="2" charset="77"/>
                <a:cs typeface="Arial" pitchFamily="34" charset="0"/>
              </a:rPr>
              <a:t>necessario un ulteriore livello di consenso sociale fuori catena per mantenere la nozione di quali monete sono pulite e quali sono sporche. Il protocollo EPIC Blockchain crittografa tutte le transazioni in modo tale che sia impossibile discriminare determinate monete: sono tutte identiche.</a:t>
            </a:r>
            <a:endParaRPr lang="en-GB" sz="1100" dirty="0">
              <a:solidFill>
                <a:srgbClr val="000000"/>
              </a:solidFill>
              <a:latin typeface="Gotham HTF Book" pitchFamily="2" charset="77"/>
              <a:cs typeface="Arial" pitchFamily="34" charset="0"/>
            </a:endParaRPr>
          </a:p>
          <a:p>
            <a:pPr>
              <a:spcBef>
                <a:spcPts val="600"/>
              </a:spcBef>
              <a:spcAft>
                <a:spcPts val="600"/>
              </a:spcAft>
            </a:pPr>
            <a:r>
              <a:rPr lang="en-GB" sz="1100" b="1" dirty="0" smtClean="0">
                <a:solidFill>
                  <a:schemeClr val="bg1"/>
                </a:solidFill>
                <a:latin typeface="Gotham HTF Book" pitchFamily="2" charset="77"/>
                <a:cs typeface="Arial" pitchFamily="34" charset="0"/>
              </a:rPr>
              <a:t>Assenza di </a:t>
            </a:r>
            <a:r>
              <a:rPr lang="en-GB" sz="1100" b="1" dirty="0">
                <a:solidFill>
                  <a:schemeClr val="bg1"/>
                </a:solidFill>
                <a:latin typeface="Gotham HTF Book" pitchFamily="2" charset="77"/>
                <a:cs typeface="Arial" pitchFamily="34" charset="0"/>
              </a:rPr>
              <a:t>A</a:t>
            </a:r>
            <a:r>
              <a:rPr lang="en-GB" sz="1100" b="1" dirty="0" smtClean="0">
                <a:solidFill>
                  <a:schemeClr val="bg1"/>
                </a:solidFill>
                <a:latin typeface="Gotham HTF Book" pitchFamily="2" charset="77"/>
                <a:cs typeface="Arial" pitchFamily="34" charset="0"/>
              </a:rPr>
              <a:t>utorizzazione</a:t>
            </a:r>
            <a:endParaRPr lang="en-GB" sz="1100" b="1" dirty="0">
              <a:solidFill>
                <a:schemeClr val="bg1"/>
              </a:solidFill>
              <a:latin typeface="Gotham HTF Book" pitchFamily="2" charset="77"/>
              <a:cs typeface="Arial" pitchFamily="34" charset="0"/>
            </a:endParaRPr>
          </a:p>
          <a:p>
            <a:pPr>
              <a:spcBef>
                <a:spcPts val="600"/>
              </a:spcBef>
              <a:spcAft>
                <a:spcPts val="600"/>
              </a:spcAft>
            </a:pPr>
            <a:r>
              <a:rPr lang="it-IT" sz="1100" dirty="0" smtClean="0">
                <a:solidFill>
                  <a:srgbClr val="000000"/>
                </a:solidFill>
                <a:latin typeface="Gotham HTF Book" pitchFamily="2" charset="77"/>
                <a:cs typeface="Arial" pitchFamily="34" charset="0"/>
              </a:rPr>
              <a:t>Se </a:t>
            </a:r>
            <a:r>
              <a:rPr lang="it-IT" sz="1100" dirty="0">
                <a:solidFill>
                  <a:srgbClr val="000000"/>
                </a:solidFill>
                <a:latin typeface="Gotham HTF Book" pitchFamily="2" charset="77"/>
                <a:cs typeface="Arial" pitchFamily="34" charset="0"/>
              </a:rPr>
              <a:t>le persone richiedono l'autorizzazione per utilizzare una rete, se tale autorizzazione non è disponibile, è un vettore efficace di censura. EPIC è progettato per il funzionamento diretto da parte di individui che utilizzano solo software open source gratuiti. I termini dei contratti di servizio non possono essere utilizzati per limitare l'accesso alla rete.</a:t>
            </a:r>
            <a:endParaRPr lang="en-GB" sz="1100" dirty="0">
              <a:solidFill>
                <a:srgbClr val="000000"/>
              </a:solidFill>
              <a:latin typeface="Gotham HTF Book" pitchFamily="2" charset="77"/>
              <a:cs typeface="Arial" pitchFamily="34" charset="0"/>
            </a:endParaRPr>
          </a:p>
        </p:txBody>
      </p:sp>
      <p:sp>
        <p:nvSpPr>
          <p:cNvPr id="5" name="Footer Placeholder 4">
            <a:extLst>
              <a:ext uri="{FF2B5EF4-FFF2-40B4-BE49-F238E27FC236}">
                <a16:creationId xmlns:a16="http://schemas.microsoft.com/office/drawing/2014/main" id="{3F79B4B9-9DC4-884A-B2BB-6ED3676BE2C7}"/>
              </a:ext>
            </a:extLst>
          </p:cNvPr>
          <p:cNvSpPr>
            <a:spLocks noGrp="1"/>
          </p:cNvSpPr>
          <p:nvPr>
            <p:ph type="ftr" sz="quarter" idx="11"/>
          </p:nvPr>
        </p:nvSpPr>
        <p:spPr/>
        <p:txBody>
          <a:bodyPr/>
          <a:lstStyle/>
          <a:p>
            <a:r>
              <a:rPr lang="en-US" dirty="0" smtClean="0"/>
              <a:t>Un’</a:t>
            </a:r>
            <a:r>
              <a:rPr lang="en-US" dirty="0" smtClean="0"/>
              <a:t>introduzione a </a:t>
            </a:r>
            <a:r>
              <a:rPr lang="en-US" dirty="0"/>
              <a:t>ECR</a:t>
            </a:r>
          </a:p>
        </p:txBody>
      </p:sp>
      <p:sp>
        <p:nvSpPr>
          <p:cNvPr id="6" name="Slide Number Placeholder 5">
            <a:extLst>
              <a:ext uri="{FF2B5EF4-FFF2-40B4-BE49-F238E27FC236}">
                <a16:creationId xmlns:a16="http://schemas.microsoft.com/office/drawing/2014/main" id="{E52AAC31-B6E4-F84B-AE9C-6D745F181057}"/>
              </a:ext>
            </a:extLst>
          </p:cNvPr>
          <p:cNvSpPr>
            <a:spLocks noGrp="1"/>
          </p:cNvSpPr>
          <p:nvPr>
            <p:ph type="sldNum" sz="quarter" idx="12"/>
          </p:nvPr>
        </p:nvSpPr>
        <p:spPr/>
        <p:txBody>
          <a:bodyPr/>
          <a:lstStyle/>
          <a:p>
            <a:fld id="{7E260360-B404-C844-8651-31E0380F9243}" type="slidenum">
              <a:rPr lang="en-US" smtClean="0"/>
              <a:t>8</a:t>
            </a:fld>
            <a:endParaRPr lang="en-US"/>
          </a:p>
        </p:txBody>
      </p:sp>
      <p:sp>
        <p:nvSpPr>
          <p:cNvPr id="7" name="Rectangle 6">
            <a:extLst>
              <a:ext uri="{FF2B5EF4-FFF2-40B4-BE49-F238E27FC236}">
                <a16:creationId xmlns:a16="http://schemas.microsoft.com/office/drawing/2014/main" id="{09DD5DBB-A838-5B48-8658-ABC235B5BC01}"/>
              </a:ext>
            </a:extLst>
          </p:cNvPr>
          <p:cNvSpPr/>
          <p:nvPr/>
        </p:nvSpPr>
        <p:spPr>
          <a:xfrm>
            <a:off x="4325771" y="7440380"/>
            <a:ext cx="2330745" cy="827320"/>
          </a:xfrm>
          <a:prstGeom prst="rect">
            <a:avLst/>
          </a:prstGeom>
        </p:spPr>
        <p:txBody>
          <a:bodyPr wrap="none">
            <a:noAutofit/>
          </a:bodyPr>
          <a:lstStyle/>
          <a:p>
            <a:pPr>
              <a:spcBef>
                <a:spcPts val="600"/>
              </a:spcBef>
              <a:spcAft>
                <a:spcPts val="600"/>
              </a:spcAft>
            </a:pPr>
            <a:r>
              <a:rPr lang="en-GB" sz="1100" dirty="0" smtClean="0">
                <a:solidFill>
                  <a:srgbClr val="000000"/>
                </a:solidFill>
                <a:latin typeface="Gotham HTF Book" pitchFamily="2" charset="77"/>
                <a:cs typeface="Arial" pitchFamily="34" charset="0"/>
              </a:rPr>
              <a:t>…che non possono mai essere </a:t>
            </a:r>
          </a:p>
          <a:p>
            <a:pPr>
              <a:spcBef>
                <a:spcPts val="600"/>
              </a:spcBef>
              <a:spcAft>
                <a:spcPts val="600"/>
              </a:spcAft>
            </a:pPr>
            <a:r>
              <a:rPr lang="en-GB" sz="1100" dirty="0" smtClean="0">
                <a:solidFill>
                  <a:srgbClr val="000000"/>
                </a:solidFill>
                <a:latin typeface="Gotham HTF Book" pitchFamily="2" charset="77"/>
                <a:cs typeface="Arial" pitchFamily="34" charset="0"/>
              </a:rPr>
              <a:t>s</a:t>
            </a:r>
            <a:r>
              <a:rPr lang="en-GB" sz="1100" dirty="0" smtClean="0">
                <a:solidFill>
                  <a:srgbClr val="000000"/>
                </a:solidFill>
                <a:latin typeface="Gotham HTF Book" pitchFamily="2" charset="77"/>
                <a:cs typeface="Arial" pitchFamily="34" charset="0"/>
              </a:rPr>
              <a:t>equestrate</a:t>
            </a:r>
            <a:r>
              <a:rPr lang="en-GB" sz="1100" dirty="0" smtClean="0">
                <a:solidFill>
                  <a:srgbClr val="000000"/>
                </a:solidFill>
                <a:latin typeface="Gotham HTF Book" pitchFamily="2" charset="77"/>
                <a:cs typeface="Arial" pitchFamily="34" charset="0"/>
              </a:rPr>
              <a:t>, congelate o inserite </a:t>
            </a:r>
          </a:p>
          <a:p>
            <a:pPr>
              <a:spcBef>
                <a:spcPts val="600"/>
              </a:spcBef>
              <a:spcAft>
                <a:spcPts val="600"/>
              </a:spcAft>
            </a:pPr>
            <a:r>
              <a:rPr lang="en-GB" sz="1100" dirty="0" smtClean="0">
                <a:solidFill>
                  <a:srgbClr val="000000"/>
                </a:solidFill>
                <a:latin typeface="Gotham HTF Book" pitchFamily="2" charset="77"/>
                <a:cs typeface="Arial" pitchFamily="34" charset="0"/>
              </a:rPr>
              <a:t>nella lista nera da nessuno.</a:t>
            </a:r>
            <a:endParaRPr lang="en-GB" sz="1100" dirty="0" smtClean="0">
              <a:solidFill>
                <a:srgbClr val="000000"/>
              </a:solidFill>
              <a:latin typeface="Gotham HTF Book" pitchFamily="2" charset="77"/>
              <a:cs typeface="Arial" pitchFamily="34" charset="0"/>
            </a:endParaRPr>
          </a:p>
          <a:p>
            <a:pPr>
              <a:spcBef>
                <a:spcPts val="600"/>
              </a:spcBef>
              <a:spcAft>
                <a:spcPts val="600"/>
              </a:spcAft>
            </a:pPr>
            <a:endParaRPr lang="en-GB" sz="1100" dirty="0" smtClean="0">
              <a:solidFill>
                <a:srgbClr val="000000"/>
              </a:solidFill>
              <a:latin typeface="Gotham HTF Book" pitchFamily="2" charset="77"/>
              <a:cs typeface="Arial" pitchFamily="34" charset="0"/>
            </a:endParaRPr>
          </a:p>
          <a:p>
            <a:pPr>
              <a:spcBef>
                <a:spcPts val="600"/>
              </a:spcBef>
              <a:spcAft>
                <a:spcPts val="600"/>
              </a:spcAft>
            </a:pPr>
            <a:r>
              <a:rPr lang="en-GB" sz="1100" dirty="0" smtClean="0">
                <a:solidFill>
                  <a:srgbClr val="000000"/>
                </a:solidFill>
                <a:latin typeface="Gotham HTF Book" pitchFamily="2" charset="77"/>
                <a:cs typeface="Arial" pitchFamily="34" charset="0"/>
              </a:rPr>
              <a:t>  </a:t>
            </a:r>
            <a:endParaRPr lang="en-GB" sz="1100" dirty="0">
              <a:solidFill>
                <a:srgbClr val="000000"/>
              </a:solidFill>
              <a:latin typeface="Gotham HTF Book" pitchFamily="2" charset="77"/>
              <a:cs typeface="Arial" pitchFamily="34" charset="0"/>
            </a:endParaRPr>
          </a:p>
        </p:txBody>
      </p:sp>
      <p:sp>
        <p:nvSpPr>
          <p:cNvPr id="8" name="Rectangle 7">
            <a:extLst>
              <a:ext uri="{FF2B5EF4-FFF2-40B4-BE49-F238E27FC236}">
                <a16:creationId xmlns:a16="http://schemas.microsoft.com/office/drawing/2014/main" id="{93986F80-EE67-1747-9E6E-964508622906}"/>
              </a:ext>
            </a:extLst>
          </p:cNvPr>
          <p:cNvSpPr/>
          <p:nvPr/>
        </p:nvSpPr>
        <p:spPr>
          <a:xfrm>
            <a:off x="576163" y="7466419"/>
            <a:ext cx="3664786" cy="553998"/>
          </a:xfrm>
          <a:prstGeom prst="rect">
            <a:avLst/>
          </a:prstGeom>
        </p:spPr>
        <p:txBody>
          <a:bodyPr wrap="none">
            <a:spAutoFit/>
          </a:bodyPr>
          <a:lstStyle/>
          <a:p>
            <a:pPr algn="ctr"/>
            <a:r>
              <a:rPr lang="en-GB" sz="3000" b="1" dirty="0">
                <a:solidFill>
                  <a:srgbClr val="000000"/>
                </a:solidFill>
                <a:latin typeface="Gotham HTF Black" pitchFamily="2" charset="77"/>
                <a:cs typeface="Arial" pitchFamily="34" charset="0"/>
              </a:rPr>
              <a:t>EPIC : ECR : EUSD</a:t>
            </a:r>
            <a:endParaRPr lang="en-US" sz="3000" b="1" dirty="0">
              <a:solidFill>
                <a:srgbClr val="000000"/>
              </a:solidFill>
              <a:latin typeface="Gotham HTF Black" pitchFamily="2" charset="77"/>
            </a:endParaRPr>
          </a:p>
        </p:txBody>
      </p:sp>
      <p:sp>
        <p:nvSpPr>
          <p:cNvPr id="9" name="TextBox 8">
            <a:extLst>
              <a:ext uri="{FF2B5EF4-FFF2-40B4-BE49-F238E27FC236}">
                <a16:creationId xmlns:a16="http://schemas.microsoft.com/office/drawing/2014/main" id="{7FDA6668-3668-8741-B0A3-72F4F6107D9D}"/>
              </a:ext>
            </a:extLst>
          </p:cNvPr>
          <p:cNvSpPr txBox="1"/>
          <p:nvPr/>
        </p:nvSpPr>
        <p:spPr bwMode="auto">
          <a:xfrm>
            <a:off x="433917" y="7903939"/>
            <a:ext cx="3891855" cy="307777"/>
          </a:xfrm>
          <a:prstGeom prst="rect">
            <a:avLst/>
          </a:prstGeom>
          <a:noFill/>
          <a:ln w="9525">
            <a:noFill/>
            <a:miter lim="800000"/>
            <a:headEnd/>
            <a:tailEnd/>
          </a:ln>
        </p:spPr>
        <p:txBody>
          <a:bodyPr wrap="square" anchor="ctr">
            <a:spAutoFit/>
          </a:bodyPr>
          <a:lstStyle/>
          <a:p>
            <a:pPr algn="ctr">
              <a:spcAft>
                <a:spcPts val="300"/>
              </a:spcAft>
            </a:pPr>
            <a:r>
              <a:rPr lang="en-US" sz="1400" spc="300" dirty="0" smtClean="0">
                <a:solidFill>
                  <a:srgbClr val="000000"/>
                </a:solidFill>
                <a:latin typeface="Gotham HTF Book" pitchFamily="2" charset="77"/>
              </a:rPr>
              <a:t>Sono soldi inarrestabili</a:t>
            </a:r>
            <a:r>
              <a:rPr lang="en-US" sz="1400" spc="300" dirty="0" smtClean="0">
                <a:solidFill>
                  <a:srgbClr val="000000"/>
                </a:solidFill>
                <a:latin typeface="Gotham HTF Book" pitchFamily="2" charset="77"/>
              </a:rPr>
              <a:t>…</a:t>
            </a:r>
            <a:endParaRPr lang="en-US" sz="1400" spc="300" dirty="0">
              <a:solidFill>
                <a:srgbClr val="000000"/>
              </a:solidFill>
              <a:latin typeface="Gotham HTF Book" pitchFamily="2" charset="77"/>
            </a:endParaRPr>
          </a:p>
        </p:txBody>
      </p:sp>
      <p:cxnSp>
        <p:nvCxnSpPr>
          <p:cNvPr id="10" name="Straight Connector 9">
            <a:extLst>
              <a:ext uri="{FF2B5EF4-FFF2-40B4-BE49-F238E27FC236}">
                <a16:creationId xmlns:a16="http://schemas.microsoft.com/office/drawing/2014/main" id="{6CBCCC66-A12D-6940-8492-3A375618073C}"/>
              </a:ext>
            </a:extLst>
          </p:cNvPr>
          <p:cNvCxnSpPr>
            <a:cxnSpLocks/>
          </p:cNvCxnSpPr>
          <p:nvPr/>
        </p:nvCxnSpPr>
        <p:spPr>
          <a:xfrm>
            <a:off x="4236872" y="7611282"/>
            <a:ext cx="0" cy="5405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Picture 10" descr="Logo&#10;&#10;Description automatically generated">
            <a:extLst>
              <a:ext uri="{FF2B5EF4-FFF2-40B4-BE49-F238E27FC236}">
                <a16:creationId xmlns:a16="http://schemas.microsoft.com/office/drawing/2014/main" id="{34CE8FCE-B7DE-E348-A367-F001969E5CE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608" y="6411033"/>
            <a:ext cx="989858" cy="989858"/>
          </a:xfrm>
          <a:prstGeom prst="rect">
            <a:avLst/>
          </a:prstGeom>
        </p:spPr>
      </p:pic>
      <p:pic>
        <p:nvPicPr>
          <p:cNvPr id="12" name="Picture 11" descr="Shape, arrow&#10;&#10;Description automatically generated">
            <a:extLst>
              <a:ext uri="{FF2B5EF4-FFF2-40B4-BE49-F238E27FC236}">
                <a16:creationId xmlns:a16="http://schemas.microsoft.com/office/drawing/2014/main" id="{A823D88E-B2E3-1B47-9BE5-AFFDB2FA767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59817" y="6411033"/>
            <a:ext cx="989858" cy="989858"/>
          </a:xfrm>
          <a:prstGeom prst="rect">
            <a:avLst/>
          </a:prstGeom>
        </p:spPr>
      </p:pic>
      <p:sp>
        <p:nvSpPr>
          <p:cNvPr id="13" name="TextBox 12">
            <a:extLst>
              <a:ext uri="{FF2B5EF4-FFF2-40B4-BE49-F238E27FC236}">
                <a16:creationId xmlns:a16="http://schemas.microsoft.com/office/drawing/2014/main" id="{DC9A049E-67FC-B44A-A11E-5E6A76CCD9E8}"/>
              </a:ext>
            </a:extLst>
          </p:cNvPr>
          <p:cNvSpPr txBox="1"/>
          <p:nvPr/>
        </p:nvSpPr>
        <p:spPr bwMode="auto">
          <a:xfrm>
            <a:off x="783883" y="6155480"/>
            <a:ext cx="739306" cy="276999"/>
          </a:xfrm>
          <a:prstGeom prst="rect">
            <a:avLst/>
          </a:prstGeom>
          <a:noFill/>
          <a:ln w="9525">
            <a:noFill/>
            <a:miter lim="800000"/>
            <a:headEnd/>
            <a:tailEnd/>
          </a:ln>
        </p:spPr>
        <p:txBody>
          <a:bodyPr wrap="none" rtlCol="0" anchor="t" anchorCtr="0">
            <a:spAutoFit/>
          </a:bodyPr>
          <a:lstStyle/>
          <a:p>
            <a:pPr algn="ctr" fontAlgn="b">
              <a:spcAft>
                <a:spcPts val="300"/>
              </a:spcAft>
            </a:pPr>
            <a:r>
              <a:rPr lang="en-US" sz="1200" dirty="0" smtClean="0">
                <a:solidFill>
                  <a:schemeClr val="tx2"/>
                </a:solidFill>
                <a:latin typeface="Arial" pitchFamily="34" charset="0"/>
                <a:cs typeface="Arial" pitchFamily="34" charset="0"/>
              </a:rPr>
              <a:t>Scarsità</a:t>
            </a:r>
            <a:endParaRPr lang="en-US" sz="1200" dirty="0">
              <a:solidFill>
                <a:schemeClr val="tx2"/>
              </a:solidFill>
              <a:latin typeface="Arial" pitchFamily="34" charset="0"/>
              <a:cs typeface="Arial" pitchFamily="34" charset="0"/>
            </a:endParaRPr>
          </a:p>
        </p:txBody>
      </p:sp>
      <p:sp>
        <p:nvSpPr>
          <p:cNvPr id="14" name="TextBox 13">
            <a:extLst>
              <a:ext uri="{FF2B5EF4-FFF2-40B4-BE49-F238E27FC236}">
                <a16:creationId xmlns:a16="http://schemas.microsoft.com/office/drawing/2014/main" id="{3050DA6C-00C0-8048-B9B2-479FA911FE17}"/>
              </a:ext>
            </a:extLst>
          </p:cNvPr>
          <p:cNvSpPr txBox="1"/>
          <p:nvPr/>
        </p:nvSpPr>
        <p:spPr bwMode="auto">
          <a:xfrm>
            <a:off x="3155439" y="6155480"/>
            <a:ext cx="798617" cy="276999"/>
          </a:xfrm>
          <a:prstGeom prst="rect">
            <a:avLst/>
          </a:prstGeom>
          <a:noFill/>
          <a:ln w="9525">
            <a:noFill/>
            <a:miter lim="800000"/>
            <a:headEnd/>
            <a:tailEnd/>
          </a:ln>
        </p:spPr>
        <p:txBody>
          <a:bodyPr wrap="none" rtlCol="0" anchor="t" anchorCtr="0">
            <a:spAutoFit/>
          </a:bodyPr>
          <a:lstStyle/>
          <a:p>
            <a:pPr algn="ctr" fontAlgn="b">
              <a:spcAft>
                <a:spcPts val="300"/>
              </a:spcAft>
            </a:pPr>
            <a:r>
              <a:rPr lang="en-US" sz="1200" dirty="0" smtClean="0">
                <a:solidFill>
                  <a:schemeClr val="tx2"/>
                </a:solidFill>
                <a:latin typeface="Arial" pitchFamily="34" charset="0"/>
                <a:cs typeface="Arial" pitchFamily="34" charset="0"/>
              </a:rPr>
              <a:t>Elasticità</a:t>
            </a:r>
            <a:endParaRPr lang="en-US" sz="1200" dirty="0">
              <a:solidFill>
                <a:schemeClr val="tx2"/>
              </a:solidFill>
              <a:latin typeface="Arial" pitchFamily="34" charset="0"/>
              <a:cs typeface="Arial" pitchFamily="34" charset="0"/>
            </a:endParaRPr>
          </a:p>
        </p:txBody>
      </p:sp>
      <p:cxnSp>
        <p:nvCxnSpPr>
          <p:cNvPr id="15" name="Straight Connector 14">
            <a:extLst>
              <a:ext uri="{FF2B5EF4-FFF2-40B4-BE49-F238E27FC236}">
                <a16:creationId xmlns:a16="http://schemas.microsoft.com/office/drawing/2014/main" id="{D9338D36-12DF-654B-90D7-65CAC51DCB21}"/>
              </a:ext>
            </a:extLst>
          </p:cNvPr>
          <p:cNvCxnSpPr>
            <a:cxnSpLocks/>
          </p:cNvCxnSpPr>
          <p:nvPr/>
        </p:nvCxnSpPr>
        <p:spPr>
          <a:xfrm>
            <a:off x="662059" y="8453891"/>
            <a:ext cx="5538716" cy="0"/>
          </a:xfrm>
          <a:prstGeom prst="line">
            <a:avLst/>
          </a:prstGeom>
          <a:ln w="9525">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67E239C-67BE-5C4B-BD3C-8B7E49FB22E9}"/>
              </a:ext>
            </a:extLst>
          </p:cNvPr>
          <p:cNvSpPr txBox="1"/>
          <p:nvPr/>
        </p:nvSpPr>
        <p:spPr bwMode="auto">
          <a:xfrm>
            <a:off x="1816080" y="6155480"/>
            <a:ext cx="1010213" cy="276999"/>
          </a:xfrm>
          <a:prstGeom prst="rect">
            <a:avLst/>
          </a:prstGeom>
          <a:noFill/>
          <a:ln w="9525">
            <a:noFill/>
            <a:miter lim="800000"/>
            <a:headEnd/>
            <a:tailEnd/>
          </a:ln>
        </p:spPr>
        <p:txBody>
          <a:bodyPr wrap="none" rtlCol="0" anchor="t" anchorCtr="0">
            <a:spAutoFit/>
          </a:bodyPr>
          <a:lstStyle/>
          <a:p>
            <a:pPr algn="ctr" fontAlgn="b">
              <a:spcAft>
                <a:spcPts val="300"/>
              </a:spcAft>
            </a:pPr>
            <a:r>
              <a:rPr lang="en-US" sz="1200" dirty="0" smtClean="0">
                <a:solidFill>
                  <a:schemeClr val="tx2"/>
                </a:solidFill>
                <a:latin typeface="Arial" pitchFamily="34" charset="0"/>
                <a:cs typeface="Arial" pitchFamily="34" charset="0"/>
              </a:rPr>
              <a:t>Rendimento</a:t>
            </a:r>
            <a:endParaRPr lang="en-US" sz="1200" dirty="0">
              <a:solidFill>
                <a:schemeClr val="tx2"/>
              </a:solidFill>
              <a:latin typeface="Arial" pitchFamily="34" charset="0"/>
              <a:cs typeface="Arial" pitchFamily="34" charset="0"/>
            </a:endParaRPr>
          </a:p>
        </p:txBody>
      </p:sp>
      <p:pic>
        <p:nvPicPr>
          <p:cNvPr id="17" name="Picture 16">
            <a:extLst>
              <a:ext uri="{FF2B5EF4-FFF2-40B4-BE49-F238E27FC236}">
                <a16:creationId xmlns:a16="http://schemas.microsoft.com/office/drawing/2014/main" id="{7B8985BE-E132-D44B-BA30-89FA95EB361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43450"/>
          <a:stretch/>
        </p:blipFill>
        <p:spPr>
          <a:xfrm>
            <a:off x="1882800" y="6704169"/>
            <a:ext cx="876772" cy="481377"/>
          </a:xfrm>
          <a:prstGeom prst="rect">
            <a:avLst/>
          </a:prstGeom>
        </p:spPr>
      </p:pic>
      <p:sp>
        <p:nvSpPr>
          <p:cNvPr id="18" name="TextBox 17">
            <a:extLst>
              <a:ext uri="{FF2B5EF4-FFF2-40B4-BE49-F238E27FC236}">
                <a16:creationId xmlns:a16="http://schemas.microsoft.com/office/drawing/2014/main" id="{1D518C53-405E-CC48-9B67-5E7F9903971A}"/>
              </a:ext>
            </a:extLst>
          </p:cNvPr>
          <p:cNvSpPr txBox="1"/>
          <p:nvPr/>
        </p:nvSpPr>
        <p:spPr bwMode="auto">
          <a:xfrm>
            <a:off x="702932" y="7440380"/>
            <a:ext cx="901209" cy="169277"/>
          </a:xfrm>
          <a:prstGeom prst="rect">
            <a:avLst/>
          </a:prstGeom>
          <a:noFill/>
          <a:ln w="9525">
            <a:noFill/>
            <a:miter lim="800000"/>
            <a:headEnd/>
            <a:tailEnd/>
          </a:ln>
        </p:spPr>
        <p:txBody>
          <a:bodyPr wrap="none" rtlCol="0" anchor="t" anchorCtr="0">
            <a:spAutoFit/>
          </a:bodyPr>
          <a:lstStyle/>
          <a:p>
            <a:pPr algn="ctr" fontAlgn="b">
              <a:spcAft>
                <a:spcPts val="300"/>
              </a:spcAft>
            </a:pPr>
            <a:r>
              <a:rPr lang="en-US" sz="500" spc="150" dirty="0" smtClean="0">
                <a:solidFill>
                  <a:schemeClr val="tx2"/>
                </a:solidFill>
                <a:latin typeface="Arial" pitchFamily="34" charset="0"/>
                <a:cs typeface="Arial" pitchFamily="34" charset="0"/>
              </a:rPr>
              <a:t>RISERVATEZZA</a:t>
            </a:r>
            <a:endParaRPr lang="en-US" sz="500" spc="150" dirty="0">
              <a:solidFill>
                <a:schemeClr val="tx2"/>
              </a:solidFill>
              <a:latin typeface="Arial" pitchFamily="34" charset="0"/>
              <a:cs typeface="Arial" pitchFamily="34" charset="0"/>
            </a:endParaRPr>
          </a:p>
        </p:txBody>
      </p:sp>
      <p:sp>
        <p:nvSpPr>
          <p:cNvPr id="19" name="TextBox 18">
            <a:extLst>
              <a:ext uri="{FF2B5EF4-FFF2-40B4-BE49-F238E27FC236}">
                <a16:creationId xmlns:a16="http://schemas.microsoft.com/office/drawing/2014/main" id="{CA5F5E69-0432-E74C-9976-B9724F5762B8}"/>
              </a:ext>
            </a:extLst>
          </p:cNvPr>
          <p:cNvSpPr txBox="1"/>
          <p:nvPr/>
        </p:nvSpPr>
        <p:spPr bwMode="auto">
          <a:xfrm>
            <a:off x="3085708" y="7440380"/>
            <a:ext cx="938078" cy="169277"/>
          </a:xfrm>
          <a:prstGeom prst="rect">
            <a:avLst/>
          </a:prstGeom>
          <a:noFill/>
          <a:ln w="9525">
            <a:noFill/>
            <a:miter lim="800000"/>
            <a:headEnd/>
            <a:tailEnd/>
          </a:ln>
        </p:spPr>
        <p:txBody>
          <a:bodyPr wrap="none" rtlCol="0" anchor="t" anchorCtr="0">
            <a:spAutoFit/>
          </a:bodyPr>
          <a:lstStyle/>
          <a:p>
            <a:pPr algn="ctr" fontAlgn="b">
              <a:spcAft>
                <a:spcPts val="300"/>
              </a:spcAft>
            </a:pPr>
            <a:r>
              <a:rPr lang="en-US" sz="500" spc="150" dirty="0" smtClean="0">
                <a:solidFill>
                  <a:schemeClr val="tx2"/>
                </a:solidFill>
                <a:latin typeface="Arial" pitchFamily="34" charset="0"/>
                <a:cs typeface="Arial" pitchFamily="34" charset="0"/>
              </a:rPr>
              <a:t>TRANSPARENZA</a:t>
            </a:r>
            <a:endParaRPr lang="en-US" sz="500" spc="150" dirty="0">
              <a:solidFill>
                <a:schemeClr val="tx2"/>
              </a:solidFill>
              <a:latin typeface="Arial" pitchFamily="34" charset="0"/>
              <a:cs typeface="Arial" pitchFamily="34" charset="0"/>
            </a:endParaRPr>
          </a:p>
        </p:txBody>
      </p:sp>
      <p:sp>
        <p:nvSpPr>
          <p:cNvPr id="20" name="TextBox 19">
            <a:extLst>
              <a:ext uri="{FF2B5EF4-FFF2-40B4-BE49-F238E27FC236}">
                <a16:creationId xmlns:a16="http://schemas.microsoft.com/office/drawing/2014/main" id="{7E09BA53-10BF-2A47-91D5-51652CAAC8F5}"/>
              </a:ext>
            </a:extLst>
          </p:cNvPr>
          <p:cNvSpPr txBox="1"/>
          <p:nvPr/>
        </p:nvSpPr>
        <p:spPr bwMode="auto">
          <a:xfrm>
            <a:off x="1965158" y="7440380"/>
            <a:ext cx="712054" cy="169277"/>
          </a:xfrm>
          <a:prstGeom prst="rect">
            <a:avLst/>
          </a:prstGeom>
          <a:noFill/>
          <a:ln w="9525">
            <a:noFill/>
            <a:miter lim="800000"/>
            <a:headEnd/>
            <a:tailEnd/>
          </a:ln>
        </p:spPr>
        <p:txBody>
          <a:bodyPr wrap="none" rtlCol="0" anchor="t" anchorCtr="0">
            <a:spAutoFit/>
          </a:bodyPr>
          <a:lstStyle/>
          <a:p>
            <a:pPr algn="ctr" fontAlgn="b">
              <a:spcAft>
                <a:spcPts val="300"/>
              </a:spcAft>
            </a:pPr>
            <a:r>
              <a:rPr lang="en-US" sz="500" spc="150" dirty="0" smtClean="0">
                <a:solidFill>
                  <a:schemeClr val="tx2"/>
                </a:solidFill>
                <a:latin typeface="Arial" pitchFamily="34" charset="0"/>
                <a:cs typeface="Arial" pitchFamily="34" charset="0"/>
              </a:rPr>
              <a:t>COMUNITA’</a:t>
            </a:r>
            <a:endParaRPr lang="en-US" sz="500" spc="150" dirty="0">
              <a:solidFill>
                <a:schemeClr val="tx2"/>
              </a:solidFill>
              <a:latin typeface="Arial" pitchFamily="34" charset="0"/>
              <a:cs typeface="Arial" pitchFamily="34" charset="0"/>
            </a:endParaRPr>
          </a:p>
        </p:txBody>
      </p:sp>
    </p:spTree>
    <p:extLst>
      <p:ext uri="{BB962C8B-B14F-4D97-AF65-F5344CB8AC3E}">
        <p14:creationId xmlns:p14="http://schemas.microsoft.com/office/powerpoint/2010/main" val="3949972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03D537C9-3147-4C4F-A51B-9331805DA40B}"/>
              </a:ext>
            </a:extLst>
          </p:cNvPr>
          <p:cNvSpPr/>
          <p:nvPr/>
        </p:nvSpPr>
        <p:spPr>
          <a:xfrm>
            <a:off x="797728" y="6938647"/>
            <a:ext cx="631344" cy="6313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1115B3D8-CDF3-3C43-AC11-A1DB9982E3FB}"/>
              </a:ext>
            </a:extLst>
          </p:cNvPr>
          <p:cNvSpPr/>
          <p:nvPr/>
        </p:nvSpPr>
        <p:spPr>
          <a:xfrm>
            <a:off x="1865769" y="6938647"/>
            <a:ext cx="631344" cy="6313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148565FA-9365-9D45-AD89-C3A359796700}"/>
              </a:ext>
            </a:extLst>
          </p:cNvPr>
          <p:cNvSpPr/>
          <p:nvPr/>
        </p:nvSpPr>
        <p:spPr>
          <a:xfrm>
            <a:off x="2933810" y="6938647"/>
            <a:ext cx="631344" cy="6313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484E782D-92E0-8542-8D3D-32C82B903914}"/>
              </a:ext>
            </a:extLst>
          </p:cNvPr>
          <p:cNvSpPr/>
          <p:nvPr/>
        </p:nvSpPr>
        <p:spPr>
          <a:xfrm>
            <a:off x="4001852" y="6938647"/>
            <a:ext cx="631344" cy="6313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12ED49F-7F14-754B-A7CD-03217B843B90}"/>
              </a:ext>
            </a:extLst>
          </p:cNvPr>
          <p:cNvSpPr txBox="1"/>
          <p:nvPr/>
        </p:nvSpPr>
        <p:spPr>
          <a:xfrm>
            <a:off x="2312987" y="239182"/>
            <a:ext cx="2232025" cy="353485"/>
          </a:xfrm>
          <a:prstGeom prst="rect">
            <a:avLst/>
          </a:prstGeom>
          <a:noFill/>
        </p:spPr>
        <p:txBody>
          <a:bodyPr wrap="none" lIns="0" rtlCol="0" anchor="t">
            <a:noAutofit/>
          </a:bodyPr>
          <a:lstStyle/>
          <a:p>
            <a:pPr algn="ctr"/>
            <a:r>
              <a:rPr lang="en-US" sz="1400" dirty="0" smtClean="0">
                <a:solidFill>
                  <a:schemeClr val="bg1"/>
                </a:solidFill>
                <a:latin typeface="Gotham HTF Book" pitchFamily="2" charset="77"/>
              </a:rPr>
              <a:t>Il token</a:t>
            </a:r>
            <a:r>
              <a:rPr lang="en-US" sz="1400" dirty="0" smtClean="0">
                <a:solidFill>
                  <a:schemeClr val="bg1"/>
                </a:solidFill>
                <a:latin typeface="Gotham HTF Book" pitchFamily="2" charset="77"/>
              </a:rPr>
              <a:t> ECR</a:t>
            </a:r>
            <a:endParaRPr lang="en-US" sz="1400" dirty="0">
              <a:solidFill>
                <a:schemeClr val="bg1"/>
              </a:solidFill>
              <a:latin typeface="Gotham HTF Book" pitchFamily="2" charset="77"/>
            </a:endParaRPr>
          </a:p>
        </p:txBody>
      </p:sp>
      <p:sp>
        <p:nvSpPr>
          <p:cNvPr id="3" name="TextBox 2">
            <a:extLst>
              <a:ext uri="{FF2B5EF4-FFF2-40B4-BE49-F238E27FC236}">
                <a16:creationId xmlns:a16="http://schemas.microsoft.com/office/drawing/2014/main" id="{7E9D6136-C40F-684C-BD0D-0B0F53BA7327}"/>
              </a:ext>
            </a:extLst>
          </p:cNvPr>
          <p:cNvSpPr txBox="1"/>
          <p:nvPr/>
        </p:nvSpPr>
        <p:spPr>
          <a:xfrm>
            <a:off x="657225" y="741496"/>
            <a:ext cx="5543550" cy="663971"/>
          </a:xfrm>
          <a:prstGeom prst="rect">
            <a:avLst/>
          </a:prstGeom>
          <a:noFill/>
        </p:spPr>
        <p:txBody>
          <a:bodyPr wrap="square" lIns="0" rtlCol="0">
            <a:noAutofit/>
          </a:bodyPr>
          <a:lstStyle/>
          <a:p>
            <a:pPr algn="ctr">
              <a:lnSpc>
                <a:spcPct val="90000"/>
              </a:lnSpc>
            </a:pPr>
            <a:r>
              <a:rPr lang="en-US" sz="2000" b="1" dirty="0" smtClean="0">
                <a:solidFill>
                  <a:schemeClr val="tx2"/>
                </a:solidFill>
                <a:latin typeface="Gotham HTF Black" pitchFamily="2" charset="77"/>
              </a:rPr>
              <a:t>Sicuro, scalabile e decentralizzato</a:t>
            </a:r>
            <a:endParaRPr lang="en-US" sz="2000" b="1" dirty="0">
              <a:solidFill>
                <a:schemeClr val="tx2"/>
              </a:solidFill>
              <a:latin typeface="Gotham HTF Black" pitchFamily="2" charset="77"/>
            </a:endParaRPr>
          </a:p>
        </p:txBody>
      </p:sp>
      <p:sp>
        <p:nvSpPr>
          <p:cNvPr id="4" name="Rectangle 3">
            <a:extLst>
              <a:ext uri="{FF2B5EF4-FFF2-40B4-BE49-F238E27FC236}">
                <a16:creationId xmlns:a16="http://schemas.microsoft.com/office/drawing/2014/main" id="{9C2B6406-3B55-AC4F-BDEA-A43CE4058613}"/>
              </a:ext>
            </a:extLst>
          </p:cNvPr>
          <p:cNvSpPr/>
          <p:nvPr/>
        </p:nvSpPr>
        <p:spPr>
          <a:xfrm>
            <a:off x="657225" y="1258888"/>
            <a:ext cx="5543550" cy="4770437"/>
          </a:xfrm>
          <a:prstGeom prst="rect">
            <a:avLst/>
          </a:prstGeom>
        </p:spPr>
        <p:txBody>
          <a:bodyPr wrap="square" numCol="2" spcCol="180000">
            <a:noAutofit/>
          </a:bodyPr>
          <a:lstStyle/>
          <a:p>
            <a:pPr>
              <a:spcBef>
                <a:spcPts val="600"/>
              </a:spcBef>
              <a:spcAft>
                <a:spcPts val="600"/>
              </a:spcAft>
            </a:pPr>
            <a:r>
              <a:rPr lang="en-GB" sz="1100" b="1" dirty="0" smtClean="0">
                <a:solidFill>
                  <a:schemeClr val="bg1"/>
                </a:solidFill>
                <a:latin typeface="Gotham HTF Book" pitchFamily="2" charset="77"/>
                <a:cs typeface="Arial" pitchFamily="34" charset="0"/>
              </a:rPr>
              <a:t>Sicuro</a:t>
            </a:r>
          </a:p>
          <a:p>
            <a:pPr>
              <a:spcBef>
                <a:spcPts val="600"/>
              </a:spcBef>
              <a:spcAft>
                <a:spcPts val="600"/>
              </a:spcAft>
            </a:pPr>
            <a:r>
              <a:rPr lang="it-IT" sz="1100" dirty="0" smtClean="0">
                <a:solidFill>
                  <a:srgbClr val="000000"/>
                </a:solidFill>
                <a:latin typeface="Gotham HTF Book" pitchFamily="2" charset="77"/>
                <a:cs typeface="Arial" pitchFamily="34" charset="0"/>
              </a:rPr>
              <a:t>Pieno consenso di Nakamoto: 100% di prova del lavoro estratto, nessun nodo speciale. Basandosi su forze di gioco tecniche, sociali e teoriche per mantenere la sicurezza, la rete BTC è il sistema più sicuro esistente. Questo è il motivo per cui il design di EPIC porta una struttura all'ingrosso. Le uniche modifiche apportate aumentano piuttosto che degradare la sicurezza, cioè</a:t>
            </a:r>
            <a:r>
              <a:rPr lang="en-GB" sz="1100" dirty="0" smtClean="0">
                <a:solidFill>
                  <a:srgbClr val="000000"/>
                </a:solidFill>
                <a:latin typeface="Gotham HTF Book" pitchFamily="2" charset="77"/>
                <a:cs typeface="Arial" pitchFamily="34" charset="0"/>
              </a:rPr>
              <a:t>:</a:t>
            </a:r>
          </a:p>
          <a:p>
            <a:pPr>
              <a:spcBef>
                <a:spcPts val="600"/>
              </a:spcBef>
              <a:spcAft>
                <a:spcPts val="600"/>
              </a:spcAft>
            </a:pPr>
            <a:r>
              <a:rPr lang="en-GB" sz="1100" b="1" dirty="0" smtClean="0">
                <a:solidFill>
                  <a:schemeClr val="bg1"/>
                </a:solidFill>
                <a:latin typeface="Gotham HTF Book" pitchFamily="2" charset="77"/>
                <a:cs typeface="Arial" pitchFamily="34" charset="0"/>
              </a:rPr>
              <a:t>Prova di </a:t>
            </a:r>
            <a:r>
              <a:rPr lang="en-GB" sz="1100" b="1" dirty="0" smtClean="0">
                <a:solidFill>
                  <a:schemeClr val="bg1"/>
                </a:solidFill>
                <a:latin typeface="Gotham HTF Book" pitchFamily="2" charset="77"/>
                <a:cs typeface="Arial" pitchFamily="34" charset="0"/>
              </a:rPr>
              <a:t>Lavoro </a:t>
            </a:r>
            <a:r>
              <a:rPr lang="en-GB" sz="1100" b="1" dirty="0" smtClean="0">
                <a:solidFill>
                  <a:schemeClr val="bg1"/>
                </a:solidFill>
                <a:latin typeface="Gotham HTF Book" pitchFamily="2" charset="77"/>
                <a:cs typeface="Arial" pitchFamily="34" charset="0"/>
              </a:rPr>
              <a:t>Freeman</a:t>
            </a:r>
          </a:p>
          <a:p>
            <a:pPr>
              <a:spcBef>
                <a:spcPts val="600"/>
              </a:spcBef>
              <a:spcAft>
                <a:spcPts val="600"/>
              </a:spcAft>
            </a:pPr>
            <a:r>
              <a:rPr lang="it-IT" sz="1100" dirty="0">
                <a:solidFill>
                  <a:srgbClr val="000000"/>
                </a:solidFill>
                <a:latin typeface="Gotham HTF Book" pitchFamily="2" charset="77"/>
                <a:cs typeface="Arial" pitchFamily="34" charset="0"/>
              </a:rPr>
              <a:t>La capacità del mondo di produrre calcoli per BTC è ostacolata e bloccata dalla necessità di proteggere l'hardware appropriato. Solo gli ASIC SHA256 di ultima generazione possono fare il lavoro necessario per guadagnare le monete. In EPIC, qualsiasi hardware andrà bene. Oggi puoi collegare un vecchio laptop e generare un reddito passivo 24 ore su 24, 7 giorni su 7, estraendo il 60% delle volte sulla sua CPU grazie a RandomX. Se hai una scheda grafica, puoi eseguirla il 38% delle volte su ProgPow. L'estrazione EPIC viene praticata prevalentemente su apparecchiature altrimenti inattive che sarebbero sottoutilizzate, trasformando un centro di costo in un generatore di entrate che contribuisce direttamente ai profitti</a:t>
            </a:r>
            <a:r>
              <a:rPr lang="it-IT" sz="1100" dirty="0" smtClean="0">
                <a:solidFill>
                  <a:srgbClr val="000000"/>
                </a:solidFill>
                <a:latin typeface="Gotham HTF Book" pitchFamily="2" charset="77"/>
                <a:cs typeface="Arial" pitchFamily="34" charset="0"/>
              </a:rPr>
              <a:t>.</a:t>
            </a:r>
            <a:endParaRPr lang="en-GB" sz="1100" dirty="0" smtClean="0">
              <a:solidFill>
                <a:srgbClr val="000000"/>
              </a:solidFill>
              <a:latin typeface="Gotham HTF Book" pitchFamily="2" charset="77"/>
              <a:cs typeface="Arial" pitchFamily="34" charset="0"/>
            </a:endParaRPr>
          </a:p>
          <a:p>
            <a:pPr>
              <a:spcBef>
                <a:spcPts val="600"/>
              </a:spcBef>
              <a:spcAft>
                <a:spcPts val="600"/>
              </a:spcAft>
            </a:pPr>
            <a:r>
              <a:rPr lang="en-GB" sz="1100" b="1" dirty="0" smtClean="0">
                <a:solidFill>
                  <a:schemeClr val="bg1"/>
                </a:solidFill>
                <a:latin typeface="Gotham HTF Book" pitchFamily="2" charset="77"/>
                <a:cs typeface="Arial" pitchFamily="34" charset="0"/>
              </a:rPr>
              <a:t>Resistenza all’Attacco </a:t>
            </a:r>
            <a:r>
              <a:rPr lang="en-GB" sz="1100" b="1" dirty="0">
                <a:solidFill>
                  <a:schemeClr val="bg1"/>
                </a:solidFill>
                <a:latin typeface="Gotham HTF Book" pitchFamily="2" charset="77"/>
                <a:cs typeface="Arial" pitchFamily="34" charset="0"/>
              </a:rPr>
              <a:t>E</a:t>
            </a:r>
            <a:r>
              <a:rPr lang="en-GB" sz="1100" b="1" dirty="0" smtClean="0">
                <a:solidFill>
                  <a:schemeClr val="bg1"/>
                </a:solidFill>
                <a:latin typeface="Gotham HTF Book" pitchFamily="2" charset="77"/>
                <a:cs typeface="Arial" pitchFamily="34" charset="0"/>
              </a:rPr>
              <a:t>cono</a:t>
            </a:r>
            <a:r>
              <a:rPr lang="en-GB" sz="1100" b="1" dirty="0" smtClean="0">
                <a:solidFill>
                  <a:schemeClr val="bg1"/>
                </a:solidFill>
                <a:latin typeface="Gotham HTF Book" pitchFamily="2" charset="77"/>
                <a:cs typeface="Arial" pitchFamily="34" charset="0"/>
              </a:rPr>
              <a:t>mico</a:t>
            </a:r>
            <a:r>
              <a:rPr lang="en-GB" sz="1100" b="1" dirty="0" smtClean="0">
                <a:solidFill>
                  <a:schemeClr val="bg1"/>
                </a:solidFill>
                <a:latin typeface="Gotham HTF Book" pitchFamily="2" charset="77"/>
                <a:cs typeface="Arial" pitchFamily="34" charset="0"/>
              </a:rPr>
              <a:t/>
            </a:r>
            <a:br>
              <a:rPr lang="en-GB" sz="1100" b="1" dirty="0" smtClean="0">
                <a:solidFill>
                  <a:schemeClr val="bg1"/>
                </a:solidFill>
                <a:latin typeface="Gotham HTF Book" pitchFamily="2" charset="77"/>
                <a:cs typeface="Arial" pitchFamily="34" charset="0"/>
              </a:rPr>
            </a:br>
            <a:r>
              <a:rPr lang="en-GB" sz="1100" b="1" dirty="0" smtClean="0">
                <a:solidFill>
                  <a:schemeClr val="bg1"/>
                </a:solidFill>
                <a:latin typeface="Gotham HTF Book" pitchFamily="2" charset="77"/>
                <a:cs typeface="Arial" pitchFamily="34" charset="0"/>
              </a:rPr>
              <a:t>(51% etc)</a:t>
            </a:r>
          </a:p>
          <a:p>
            <a:pPr>
              <a:spcBef>
                <a:spcPts val="600"/>
              </a:spcBef>
              <a:spcAft>
                <a:spcPts val="600"/>
              </a:spcAft>
            </a:pPr>
            <a:r>
              <a:rPr lang="it-IT" sz="1100" dirty="0">
                <a:solidFill>
                  <a:srgbClr val="000000"/>
                </a:solidFill>
                <a:latin typeface="Gotham HTF Book" pitchFamily="2" charset="77"/>
                <a:cs typeface="Arial" pitchFamily="34" charset="0"/>
              </a:rPr>
              <a:t>Teoria dei giochi - Il design di Bitcoin si basa sull'idea che un attaccante razionale preferirebbe guadagnare più soldi piuttosto che meno, come di solito accade. EPIC porta questo al livello successivo in diversi modi. In particolare, poiché utilizza un design di algoritmi eterogeneo, un utente malintenzionato deve raccogliere con successo non solo il 51% di un singolo algoritmo, ma tutti. L'attaccante non sa in anticipo quale algoritmo è necessario perché è casuale. Avendo bisogno di destreggiarsi tra molte più parti mobili, il rapporto rischio/ricompensa di un attacco è distorto a favore del difensore, richiedendo molte più risorse per attaccare con successo rispetto a quanto sarebbe altrimenti il caso.</a:t>
            </a:r>
            <a:endParaRPr lang="en-GB" sz="1100" dirty="0">
              <a:solidFill>
                <a:srgbClr val="000000"/>
              </a:solidFill>
              <a:latin typeface="Gotham HTF Book" pitchFamily="2" charset="77"/>
              <a:cs typeface="Arial" pitchFamily="34" charset="0"/>
            </a:endParaRPr>
          </a:p>
        </p:txBody>
      </p:sp>
      <p:sp>
        <p:nvSpPr>
          <p:cNvPr id="5" name="Footer Placeholder 4">
            <a:extLst>
              <a:ext uri="{FF2B5EF4-FFF2-40B4-BE49-F238E27FC236}">
                <a16:creationId xmlns:a16="http://schemas.microsoft.com/office/drawing/2014/main" id="{A4CF2457-A1BF-4D47-A5CB-CE9D053FFD47}"/>
              </a:ext>
            </a:extLst>
          </p:cNvPr>
          <p:cNvSpPr>
            <a:spLocks noGrp="1"/>
          </p:cNvSpPr>
          <p:nvPr>
            <p:ph type="ftr" sz="quarter" idx="11"/>
          </p:nvPr>
        </p:nvSpPr>
        <p:spPr/>
        <p:txBody>
          <a:bodyPr/>
          <a:lstStyle/>
          <a:p>
            <a:r>
              <a:rPr lang="en-US" dirty="0" smtClean="0"/>
              <a:t>Un’</a:t>
            </a:r>
            <a:r>
              <a:rPr lang="en-US" dirty="0" smtClean="0"/>
              <a:t>introduzione </a:t>
            </a:r>
            <a:r>
              <a:rPr lang="en-US" dirty="0"/>
              <a:t>a</a:t>
            </a:r>
            <a:r>
              <a:rPr lang="en-US" dirty="0" smtClean="0"/>
              <a:t> </a:t>
            </a:r>
            <a:r>
              <a:rPr lang="en-US" dirty="0"/>
              <a:t>ECR</a:t>
            </a:r>
          </a:p>
        </p:txBody>
      </p:sp>
      <p:sp>
        <p:nvSpPr>
          <p:cNvPr id="6" name="Slide Number Placeholder 5">
            <a:extLst>
              <a:ext uri="{FF2B5EF4-FFF2-40B4-BE49-F238E27FC236}">
                <a16:creationId xmlns:a16="http://schemas.microsoft.com/office/drawing/2014/main" id="{2567CF2F-B00E-E84F-A8E6-3E915269450C}"/>
              </a:ext>
            </a:extLst>
          </p:cNvPr>
          <p:cNvSpPr>
            <a:spLocks noGrp="1"/>
          </p:cNvSpPr>
          <p:nvPr>
            <p:ph type="sldNum" sz="quarter" idx="12"/>
          </p:nvPr>
        </p:nvSpPr>
        <p:spPr/>
        <p:txBody>
          <a:bodyPr/>
          <a:lstStyle/>
          <a:p>
            <a:fld id="{7E260360-B404-C844-8651-31E0380F9243}" type="slidenum">
              <a:rPr lang="en-US" smtClean="0"/>
              <a:t>9</a:t>
            </a:fld>
            <a:endParaRPr lang="en-US"/>
          </a:p>
        </p:txBody>
      </p:sp>
      <p:sp>
        <p:nvSpPr>
          <p:cNvPr id="7" name="TextBox 6">
            <a:extLst>
              <a:ext uri="{FF2B5EF4-FFF2-40B4-BE49-F238E27FC236}">
                <a16:creationId xmlns:a16="http://schemas.microsoft.com/office/drawing/2014/main" id="{BEF5E6BC-9DAD-AE4E-9CF2-0224EF44C84B}"/>
              </a:ext>
            </a:extLst>
          </p:cNvPr>
          <p:cNvSpPr txBox="1"/>
          <p:nvPr/>
        </p:nvSpPr>
        <p:spPr>
          <a:xfrm>
            <a:off x="845764" y="7587390"/>
            <a:ext cx="469432" cy="288441"/>
          </a:xfrm>
          <a:prstGeom prst="rect">
            <a:avLst/>
          </a:prstGeom>
          <a:noFill/>
        </p:spPr>
        <p:txBody>
          <a:bodyPr wrap="none" lIns="0" rIns="0" rtlCol="0">
            <a:noAutofit/>
          </a:bodyPr>
          <a:lstStyle/>
          <a:p>
            <a:pPr marL="4763" algn="ctr">
              <a:lnSpc>
                <a:spcPct val="85000"/>
              </a:lnSpc>
            </a:pPr>
            <a:r>
              <a:rPr lang="en-US" sz="1400" b="1" dirty="0">
                <a:solidFill>
                  <a:schemeClr val="bg1"/>
                </a:solidFill>
                <a:latin typeface="Gotham HTF Black" pitchFamily="2" charset="77"/>
              </a:rPr>
              <a:t>NO</a:t>
            </a:r>
            <a:r>
              <a:rPr lang="en-US" sz="1400" b="1" dirty="0">
                <a:solidFill>
                  <a:schemeClr val="bg1"/>
                </a:solidFill>
                <a:latin typeface="Gotham HTF Book" pitchFamily="2" charset="77"/>
              </a:rPr>
              <a:t> </a:t>
            </a:r>
            <a:r>
              <a:rPr lang="en-US" sz="1100" b="1" dirty="0">
                <a:solidFill>
                  <a:schemeClr val="tx2"/>
                </a:solidFill>
                <a:latin typeface="Gotham HTF Book" pitchFamily="2" charset="77"/>
              </a:rPr>
              <a:t>ICO</a:t>
            </a:r>
            <a:endParaRPr lang="en-US" sz="1400" b="1" dirty="0">
              <a:solidFill>
                <a:schemeClr val="tx2"/>
              </a:solidFill>
              <a:latin typeface="Gotham HTF Book" pitchFamily="2" charset="77"/>
            </a:endParaRPr>
          </a:p>
        </p:txBody>
      </p:sp>
      <p:sp>
        <p:nvSpPr>
          <p:cNvPr id="8" name="TextBox 7">
            <a:extLst>
              <a:ext uri="{FF2B5EF4-FFF2-40B4-BE49-F238E27FC236}">
                <a16:creationId xmlns:a16="http://schemas.microsoft.com/office/drawing/2014/main" id="{44DA1266-18FF-BC46-833B-EA30076690F6}"/>
              </a:ext>
            </a:extLst>
          </p:cNvPr>
          <p:cNvSpPr txBox="1"/>
          <p:nvPr/>
        </p:nvSpPr>
        <p:spPr>
          <a:xfrm>
            <a:off x="1946725" y="7587390"/>
            <a:ext cx="469432" cy="288441"/>
          </a:xfrm>
          <a:prstGeom prst="rect">
            <a:avLst/>
          </a:prstGeom>
          <a:noFill/>
        </p:spPr>
        <p:txBody>
          <a:bodyPr wrap="none" lIns="0" rIns="0" rtlCol="0">
            <a:noAutofit/>
          </a:bodyPr>
          <a:lstStyle/>
          <a:p>
            <a:pPr algn="ctr">
              <a:lnSpc>
                <a:spcPct val="85000"/>
              </a:lnSpc>
            </a:pPr>
            <a:r>
              <a:rPr lang="en-US" sz="1400" b="1" dirty="0">
                <a:solidFill>
                  <a:schemeClr val="bg1"/>
                </a:solidFill>
                <a:latin typeface="Gotham HTF Black" pitchFamily="2" charset="77"/>
              </a:rPr>
              <a:t>NO</a:t>
            </a:r>
            <a:r>
              <a:rPr lang="en-US" sz="1400" b="1" dirty="0">
                <a:solidFill>
                  <a:schemeClr val="bg1"/>
                </a:solidFill>
                <a:latin typeface="Gotham HTF Book" pitchFamily="2" charset="77"/>
              </a:rPr>
              <a:t> </a:t>
            </a:r>
            <a:r>
              <a:rPr lang="en-US" sz="1100" b="1" dirty="0">
                <a:solidFill>
                  <a:schemeClr val="tx2"/>
                </a:solidFill>
                <a:latin typeface="Gotham HTF Book" pitchFamily="2" charset="77"/>
              </a:rPr>
              <a:t>PREMINE</a:t>
            </a:r>
            <a:endParaRPr lang="en-US" sz="1400" b="1" dirty="0">
              <a:solidFill>
                <a:schemeClr val="tx2"/>
              </a:solidFill>
              <a:latin typeface="Gotham HTF Book" pitchFamily="2" charset="77"/>
            </a:endParaRPr>
          </a:p>
        </p:txBody>
      </p:sp>
      <p:sp>
        <p:nvSpPr>
          <p:cNvPr id="9" name="TextBox 8">
            <a:extLst>
              <a:ext uri="{FF2B5EF4-FFF2-40B4-BE49-F238E27FC236}">
                <a16:creationId xmlns:a16="http://schemas.microsoft.com/office/drawing/2014/main" id="{B62A2CA8-2EB2-8F4C-BA9F-C82194F99F82}"/>
              </a:ext>
            </a:extLst>
          </p:cNvPr>
          <p:cNvSpPr txBox="1"/>
          <p:nvPr/>
        </p:nvSpPr>
        <p:spPr>
          <a:xfrm>
            <a:off x="2789477" y="7587390"/>
            <a:ext cx="894266" cy="288441"/>
          </a:xfrm>
          <a:prstGeom prst="rect">
            <a:avLst/>
          </a:prstGeom>
          <a:noFill/>
        </p:spPr>
        <p:txBody>
          <a:bodyPr wrap="none" lIns="0" rIns="0" rtlCol="0">
            <a:noAutofit/>
          </a:bodyPr>
          <a:lstStyle/>
          <a:p>
            <a:pPr algn="ctr">
              <a:lnSpc>
                <a:spcPct val="85000"/>
              </a:lnSpc>
            </a:pPr>
            <a:r>
              <a:rPr lang="en-US" sz="1400" b="1" dirty="0">
                <a:solidFill>
                  <a:schemeClr val="bg1"/>
                </a:solidFill>
                <a:latin typeface="Gotham HTF Black" pitchFamily="2" charset="77"/>
              </a:rPr>
              <a:t>NO</a:t>
            </a:r>
            <a:r>
              <a:rPr lang="en-US" sz="1400" b="1" dirty="0">
                <a:solidFill>
                  <a:schemeClr val="bg1"/>
                </a:solidFill>
                <a:latin typeface="Gotham HTF Book" pitchFamily="2" charset="77"/>
              </a:rPr>
              <a:t> </a:t>
            </a:r>
            <a:r>
              <a:rPr lang="en-US" sz="1100" b="1" dirty="0">
                <a:solidFill>
                  <a:schemeClr val="tx2"/>
                </a:solidFill>
                <a:latin typeface="Gotham HTF Book" pitchFamily="2" charset="77"/>
              </a:rPr>
              <a:t>VC’s</a:t>
            </a:r>
            <a:endParaRPr lang="en-US" sz="1400" b="1" dirty="0">
              <a:solidFill>
                <a:schemeClr val="tx2"/>
              </a:solidFill>
              <a:latin typeface="Gotham HTF Book" pitchFamily="2" charset="77"/>
            </a:endParaRPr>
          </a:p>
        </p:txBody>
      </p:sp>
      <p:sp>
        <p:nvSpPr>
          <p:cNvPr id="10" name="TextBox 9">
            <a:extLst>
              <a:ext uri="{FF2B5EF4-FFF2-40B4-BE49-F238E27FC236}">
                <a16:creationId xmlns:a16="http://schemas.microsoft.com/office/drawing/2014/main" id="{C08ADC95-B3C8-5643-B33F-A933F9ABF54C}"/>
              </a:ext>
            </a:extLst>
          </p:cNvPr>
          <p:cNvSpPr txBox="1"/>
          <p:nvPr/>
        </p:nvSpPr>
        <p:spPr>
          <a:xfrm>
            <a:off x="3702939" y="7587390"/>
            <a:ext cx="1271299" cy="300883"/>
          </a:xfrm>
          <a:prstGeom prst="rect">
            <a:avLst/>
          </a:prstGeom>
          <a:noFill/>
        </p:spPr>
        <p:txBody>
          <a:bodyPr wrap="none" lIns="0" rIns="0" rtlCol="0">
            <a:noAutofit/>
          </a:bodyPr>
          <a:lstStyle/>
          <a:p>
            <a:pPr algn="ctr">
              <a:lnSpc>
                <a:spcPct val="85000"/>
              </a:lnSpc>
            </a:pPr>
            <a:r>
              <a:rPr lang="en-US" sz="1400" b="1" dirty="0">
                <a:solidFill>
                  <a:schemeClr val="bg1"/>
                </a:solidFill>
                <a:latin typeface="Gotham HTF Black" pitchFamily="2" charset="77"/>
              </a:rPr>
              <a:t>NO</a:t>
            </a:r>
            <a:r>
              <a:rPr lang="en-US" sz="1400" b="1" dirty="0">
                <a:solidFill>
                  <a:schemeClr val="bg1"/>
                </a:solidFill>
                <a:latin typeface="Gotham HTF Book" pitchFamily="2" charset="77"/>
              </a:rPr>
              <a:t> </a:t>
            </a:r>
            <a:r>
              <a:rPr lang="en-US" sz="1100" b="1" dirty="0" smtClean="0">
                <a:solidFill>
                  <a:schemeClr val="tx2"/>
                </a:solidFill>
                <a:latin typeface="Gotham HTF Book" pitchFamily="2" charset="77"/>
              </a:rPr>
              <a:t>COMPAGNIE</a:t>
            </a:r>
            <a:endParaRPr lang="en-US" sz="1400" b="1" dirty="0">
              <a:solidFill>
                <a:schemeClr val="tx2"/>
              </a:solidFill>
              <a:latin typeface="Gotham HTF Book" pitchFamily="2" charset="77"/>
            </a:endParaRPr>
          </a:p>
        </p:txBody>
      </p:sp>
      <p:pic>
        <p:nvPicPr>
          <p:cNvPr id="14" name="Graphic 13">
            <a:extLst>
              <a:ext uri="{FF2B5EF4-FFF2-40B4-BE49-F238E27FC236}">
                <a16:creationId xmlns:a16="http://schemas.microsoft.com/office/drawing/2014/main" id="{FE80CBBF-E58D-684D-974B-923F49E23DE1}"/>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2012637" y="7080980"/>
            <a:ext cx="337607" cy="337607"/>
          </a:xfrm>
          <a:prstGeom prst="rect">
            <a:avLst/>
          </a:prstGeom>
        </p:spPr>
      </p:pic>
      <p:pic>
        <p:nvPicPr>
          <p:cNvPr id="18" name="Graphic 17">
            <a:extLst>
              <a:ext uri="{FF2B5EF4-FFF2-40B4-BE49-F238E27FC236}">
                <a16:creationId xmlns:a16="http://schemas.microsoft.com/office/drawing/2014/main" id="{38F1661B-3FA3-3745-8E6E-859CF1D98B9C}"/>
              </a:ext>
            </a:extLst>
          </p:cNvPr>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4154241" y="7105692"/>
            <a:ext cx="326565" cy="326565"/>
          </a:xfrm>
          <a:prstGeom prst="rect">
            <a:avLst/>
          </a:prstGeom>
        </p:spPr>
      </p:pic>
      <p:pic>
        <p:nvPicPr>
          <p:cNvPr id="23" name="Graphic 22">
            <a:extLst>
              <a:ext uri="{FF2B5EF4-FFF2-40B4-BE49-F238E27FC236}">
                <a16:creationId xmlns:a16="http://schemas.microsoft.com/office/drawing/2014/main" id="{4CF763EB-597E-134A-9F59-AD3F2EF6D10E}"/>
              </a:ext>
            </a:extLst>
          </p:cNvPr>
          <p:cNvPicPr>
            <a:picLocks noChangeAspect="1"/>
          </p:cNvPicPr>
          <p:nvPr/>
        </p:nvPicPr>
        <p:blipFill>
          <a:blip r:embed="rId6">
            <a:extLst>
              <a:ext uri="{96DAC541-7B7A-43D3-8B79-37D633B846F1}">
                <asvg:svgBlip xmlns="" xmlns:asvg="http://schemas.microsoft.com/office/drawing/2016/SVG/main" r:embed="rId7"/>
              </a:ext>
            </a:extLst>
          </a:blip>
          <a:stretch>
            <a:fillRect/>
          </a:stretch>
        </p:blipFill>
        <p:spPr>
          <a:xfrm>
            <a:off x="921023" y="7095371"/>
            <a:ext cx="318914" cy="318914"/>
          </a:xfrm>
          <a:prstGeom prst="rect">
            <a:avLst/>
          </a:prstGeom>
        </p:spPr>
      </p:pic>
      <p:pic>
        <p:nvPicPr>
          <p:cNvPr id="27" name="Graphic 26">
            <a:extLst>
              <a:ext uri="{FF2B5EF4-FFF2-40B4-BE49-F238E27FC236}">
                <a16:creationId xmlns:a16="http://schemas.microsoft.com/office/drawing/2014/main" id="{0FD9D3B2-2217-D742-9541-CB71748218AD}"/>
              </a:ext>
            </a:extLst>
          </p:cNvPr>
          <p:cNvPicPr>
            <a:picLocks noChangeAspect="1"/>
          </p:cNvPicPr>
          <p:nvPr/>
        </p:nvPicPr>
        <p:blipFill>
          <a:blip r:embed="rId8">
            <a:extLst>
              <a:ext uri="{96DAC541-7B7A-43D3-8B79-37D633B846F1}">
                <asvg:svgBlip xmlns="" xmlns:asvg="http://schemas.microsoft.com/office/drawing/2016/SVG/main" r:embed="rId9"/>
              </a:ext>
            </a:extLst>
          </a:blip>
          <a:stretch>
            <a:fillRect/>
          </a:stretch>
        </p:blipFill>
        <p:spPr>
          <a:xfrm>
            <a:off x="3029585" y="7047968"/>
            <a:ext cx="424903" cy="424903"/>
          </a:xfrm>
          <a:prstGeom prst="rect">
            <a:avLst/>
          </a:prstGeom>
        </p:spPr>
      </p:pic>
      <p:grpSp>
        <p:nvGrpSpPr>
          <p:cNvPr id="28" name="Group 27">
            <a:extLst>
              <a:ext uri="{FF2B5EF4-FFF2-40B4-BE49-F238E27FC236}">
                <a16:creationId xmlns:a16="http://schemas.microsoft.com/office/drawing/2014/main" id="{3EAB52C8-0B1D-804F-929A-16810493843D}"/>
              </a:ext>
            </a:extLst>
          </p:cNvPr>
          <p:cNvGrpSpPr/>
          <p:nvPr/>
        </p:nvGrpSpPr>
        <p:grpSpPr>
          <a:xfrm>
            <a:off x="5034355" y="6810457"/>
            <a:ext cx="1172536" cy="955052"/>
            <a:chOff x="4963663" y="6793028"/>
            <a:chExt cx="2012017" cy="1638824"/>
          </a:xfrm>
        </p:grpSpPr>
        <p:sp>
          <p:nvSpPr>
            <p:cNvPr id="29" name="32-point Star 33">
              <a:extLst>
                <a:ext uri="{FF2B5EF4-FFF2-40B4-BE49-F238E27FC236}">
                  <a16:creationId xmlns:a16="http://schemas.microsoft.com/office/drawing/2014/main" id="{5802601C-0C0B-F440-9860-53406D4E23A0}"/>
                </a:ext>
              </a:extLst>
            </p:cNvPr>
            <p:cNvSpPr/>
            <p:nvPr/>
          </p:nvSpPr>
          <p:spPr>
            <a:xfrm>
              <a:off x="5134094" y="6793028"/>
              <a:ext cx="1638824" cy="1638824"/>
            </a:xfrm>
            <a:prstGeom prst="star32">
              <a:avLst>
                <a:gd name="adj" fmla="val 43080"/>
              </a:avLst>
            </a:prstGeom>
            <a:solidFill>
              <a:schemeClr val="bg2"/>
            </a:solidFill>
            <a:ln w="349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30" name="TextBox 29">
              <a:extLst>
                <a:ext uri="{FF2B5EF4-FFF2-40B4-BE49-F238E27FC236}">
                  <a16:creationId xmlns:a16="http://schemas.microsoft.com/office/drawing/2014/main" id="{06E118DE-1D38-C340-8A80-A327618E9E07}"/>
                </a:ext>
              </a:extLst>
            </p:cNvPr>
            <p:cNvSpPr txBox="1"/>
            <p:nvPr/>
          </p:nvSpPr>
          <p:spPr>
            <a:xfrm rot="928590">
              <a:off x="4963663" y="7147635"/>
              <a:ext cx="2012017" cy="908503"/>
            </a:xfrm>
            <a:prstGeom prst="rect">
              <a:avLst/>
            </a:prstGeom>
            <a:noFill/>
          </p:spPr>
          <p:txBody>
            <a:bodyPr wrap="none" lIns="0" rIns="0" rtlCol="0">
              <a:noAutofit/>
            </a:bodyPr>
            <a:lstStyle/>
            <a:p>
              <a:pPr algn="ctr"/>
              <a:r>
                <a:rPr lang="en-US" sz="800" b="1" dirty="0">
                  <a:solidFill>
                    <a:srgbClr val="000000"/>
                  </a:solidFill>
                  <a:latin typeface="Gotham HTF Book" pitchFamily="2" charset="77"/>
                </a:rPr>
                <a:t>EPIC: FAIR</a:t>
              </a:r>
              <a:br>
                <a:rPr lang="en-US" sz="800" b="1" dirty="0">
                  <a:solidFill>
                    <a:srgbClr val="000000"/>
                  </a:solidFill>
                  <a:latin typeface="Gotham HTF Book" pitchFamily="2" charset="77"/>
                </a:rPr>
              </a:br>
              <a:r>
                <a:rPr lang="en-US" sz="800" b="1" dirty="0">
                  <a:solidFill>
                    <a:srgbClr val="000000"/>
                  </a:solidFill>
                  <a:latin typeface="Gotham HTF Book" pitchFamily="2" charset="77"/>
                </a:rPr>
                <a:t>LAUNCHED</a:t>
              </a:r>
            </a:p>
            <a:p>
              <a:pPr algn="ctr"/>
              <a:r>
                <a:rPr lang="en-US" sz="100" b="1" dirty="0">
                  <a:solidFill>
                    <a:srgbClr val="000000"/>
                  </a:solidFill>
                  <a:latin typeface="Gotham HTF Book" pitchFamily="2" charset="77"/>
                </a:rPr>
                <a:t/>
              </a:r>
              <a:br>
                <a:rPr lang="en-US" sz="100" b="1" dirty="0">
                  <a:solidFill>
                    <a:srgbClr val="000000"/>
                  </a:solidFill>
                  <a:latin typeface="Gotham HTF Book" pitchFamily="2" charset="77"/>
                </a:rPr>
              </a:br>
              <a:r>
                <a:rPr lang="en-US" sz="1000" b="1" dirty="0">
                  <a:solidFill>
                    <a:srgbClr val="000000"/>
                  </a:solidFill>
                  <a:latin typeface="Gotham HTF Black" pitchFamily="2" charset="77"/>
                </a:rPr>
                <a:t>100%</a:t>
              </a:r>
              <a:r>
                <a:rPr lang="en-US" sz="800" b="1" dirty="0">
                  <a:solidFill>
                    <a:srgbClr val="000000"/>
                  </a:solidFill>
                  <a:latin typeface="Gotham HTF Book" pitchFamily="2" charset="77"/>
                </a:rPr>
                <a:t/>
              </a:r>
              <a:br>
                <a:rPr lang="en-US" sz="800" b="1" dirty="0">
                  <a:solidFill>
                    <a:srgbClr val="000000"/>
                  </a:solidFill>
                  <a:latin typeface="Gotham HTF Book" pitchFamily="2" charset="77"/>
                </a:rPr>
              </a:br>
              <a:r>
                <a:rPr lang="en-US" sz="500" b="1" dirty="0">
                  <a:solidFill>
                    <a:srgbClr val="000000"/>
                  </a:solidFill>
                  <a:latin typeface="Gotham HTF Book" pitchFamily="2" charset="77"/>
                </a:rPr>
                <a:t>PoW Mined</a:t>
              </a:r>
              <a:endParaRPr lang="en-US" sz="800" b="1" dirty="0">
                <a:solidFill>
                  <a:srgbClr val="000000"/>
                </a:solidFill>
                <a:latin typeface="Gotham HTF Book" pitchFamily="2" charset="77"/>
              </a:endParaRPr>
            </a:p>
          </p:txBody>
        </p:sp>
      </p:grpSp>
      <p:sp>
        <p:nvSpPr>
          <p:cNvPr id="31" name="TextBox 30">
            <a:extLst>
              <a:ext uri="{FF2B5EF4-FFF2-40B4-BE49-F238E27FC236}">
                <a16:creationId xmlns:a16="http://schemas.microsoft.com/office/drawing/2014/main" id="{103B730D-07DD-5E43-9F54-40028376EBA4}"/>
              </a:ext>
            </a:extLst>
          </p:cNvPr>
          <p:cNvSpPr txBox="1"/>
          <p:nvPr/>
        </p:nvSpPr>
        <p:spPr bwMode="auto">
          <a:xfrm>
            <a:off x="670255" y="8012230"/>
            <a:ext cx="1457450" cy="276999"/>
          </a:xfrm>
          <a:prstGeom prst="rect">
            <a:avLst/>
          </a:prstGeom>
          <a:noFill/>
          <a:ln w="9525">
            <a:noFill/>
            <a:miter lim="800000"/>
            <a:headEnd/>
            <a:tailEnd/>
          </a:ln>
        </p:spPr>
        <p:txBody>
          <a:bodyPr wrap="none" rtlCol="0" anchor="t" anchorCtr="0">
            <a:spAutoFit/>
          </a:bodyPr>
          <a:lstStyle/>
          <a:p>
            <a:pPr algn="ctr" fontAlgn="b">
              <a:spcAft>
                <a:spcPts val="300"/>
              </a:spcAft>
            </a:pPr>
            <a:r>
              <a:rPr lang="en-US" sz="1200" dirty="0">
                <a:solidFill>
                  <a:schemeClr val="tx2"/>
                </a:solidFill>
                <a:latin typeface="Arial" pitchFamily="34" charset="0"/>
                <a:cs typeface="Arial" pitchFamily="34" charset="0"/>
              </a:rPr>
              <a:t>EPIC: Howey Safe</a:t>
            </a:r>
          </a:p>
        </p:txBody>
      </p:sp>
      <p:sp>
        <p:nvSpPr>
          <p:cNvPr id="32" name="TextBox 31">
            <a:extLst>
              <a:ext uri="{FF2B5EF4-FFF2-40B4-BE49-F238E27FC236}">
                <a16:creationId xmlns:a16="http://schemas.microsoft.com/office/drawing/2014/main" id="{57F69B73-5A88-B14B-B8D3-B2F14E95AC5D}"/>
              </a:ext>
            </a:extLst>
          </p:cNvPr>
          <p:cNvSpPr txBox="1"/>
          <p:nvPr/>
        </p:nvSpPr>
        <p:spPr bwMode="auto">
          <a:xfrm>
            <a:off x="2648284" y="8012230"/>
            <a:ext cx="1748748" cy="276999"/>
          </a:xfrm>
          <a:prstGeom prst="rect">
            <a:avLst/>
          </a:prstGeom>
          <a:noFill/>
          <a:ln w="9525">
            <a:noFill/>
            <a:miter lim="800000"/>
            <a:headEnd/>
            <a:tailEnd/>
          </a:ln>
        </p:spPr>
        <p:txBody>
          <a:bodyPr wrap="none" rtlCol="0" anchor="t" anchorCtr="0">
            <a:spAutoFit/>
          </a:bodyPr>
          <a:lstStyle/>
          <a:p>
            <a:pPr algn="ctr" fontAlgn="b">
              <a:spcAft>
                <a:spcPts val="300"/>
              </a:spcAft>
            </a:pPr>
            <a:r>
              <a:rPr lang="en-US" sz="1200" dirty="0">
                <a:solidFill>
                  <a:schemeClr val="tx2"/>
                </a:solidFill>
                <a:latin typeface="Arial" pitchFamily="34" charset="0"/>
                <a:cs typeface="Arial" pitchFamily="34" charset="0"/>
              </a:rPr>
              <a:t>EUSD: Stable Act Safe</a:t>
            </a:r>
          </a:p>
        </p:txBody>
      </p:sp>
      <p:sp>
        <p:nvSpPr>
          <p:cNvPr id="33" name="TextBox 32">
            <a:extLst>
              <a:ext uri="{FF2B5EF4-FFF2-40B4-BE49-F238E27FC236}">
                <a16:creationId xmlns:a16="http://schemas.microsoft.com/office/drawing/2014/main" id="{BE2B9BF7-3551-9F4F-BC48-5777C1AAF212}"/>
              </a:ext>
            </a:extLst>
          </p:cNvPr>
          <p:cNvSpPr txBox="1"/>
          <p:nvPr/>
        </p:nvSpPr>
        <p:spPr bwMode="auto">
          <a:xfrm>
            <a:off x="4762317" y="8012230"/>
            <a:ext cx="1422184" cy="276999"/>
          </a:xfrm>
          <a:prstGeom prst="rect">
            <a:avLst/>
          </a:prstGeom>
          <a:noFill/>
          <a:ln w="9525">
            <a:noFill/>
            <a:miter lim="800000"/>
            <a:headEnd/>
            <a:tailEnd/>
          </a:ln>
        </p:spPr>
        <p:txBody>
          <a:bodyPr wrap="none" rtlCol="0" anchor="t" anchorCtr="0">
            <a:spAutoFit/>
          </a:bodyPr>
          <a:lstStyle/>
          <a:p>
            <a:pPr algn="ctr" fontAlgn="b">
              <a:spcAft>
                <a:spcPts val="300"/>
              </a:spcAft>
            </a:pPr>
            <a:r>
              <a:rPr lang="en-US" sz="1200" dirty="0">
                <a:solidFill>
                  <a:schemeClr val="tx2"/>
                </a:solidFill>
                <a:latin typeface="Arial" pitchFamily="34" charset="0"/>
                <a:cs typeface="Arial" pitchFamily="34" charset="0"/>
              </a:rPr>
              <a:t>ECR: Howey Safe</a:t>
            </a:r>
          </a:p>
        </p:txBody>
      </p:sp>
    </p:spTree>
    <p:extLst>
      <p:ext uri="{BB962C8B-B14F-4D97-AF65-F5344CB8AC3E}">
        <p14:creationId xmlns:p14="http://schemas.microsoft.com/office/powerpoint/2010/main" val="2846894907"/>
      </p:ext>
    </p:extLst>
  </p:cSld>
  <p:clrMapOvr>
    <a:masterClrMapping/>
  </p:clrMapOvr>
</p:sld>
</file>

<file path=ppt/theme/theme1.xml><?xml version="1.0" encoding="utf-8"?>
<a:theme xmlns:a="http://schemas.openxmlformats.org/drawingml/2006/main" name="Advent_Internal-Conference-Template_MASTER_V005 ts">
  <a:themeElements>
    <a:clrScheme name="Custom 13">
      <a:dk1>
        <a:srgbClr val="000000"/>
      </a:dk1>
      <a:lt1>
        <a:srgbClr val="FFFFFF"/>
      </a:lt1>
      <a:dk2>
        <a:srgbClr val="44546A"/>
      </a:dk2>
      <a:lt2>
        <a:srgbClr val="E7E6E6"/>
      </a:lt2>
      <a:accent1>
        <a:srgbClr val="3048BE"/>
      </a:accent1>
      <a:accent2>
        <a:srgbClr val="D79E4D"/>
      </a:accent2>
      <a:accent3>
        <a:srgbClr val="9B7D28"/>
      </a:accent3>
      <a:accent4>
        <a:srgbClr val="282827"/>
      </a:accent4>
      <a:accent5>
        <a:srgbClr val="BBBBBB"/>
      </a:accent5>
      <a:accent6>
        <a:srgbClr val="E3E3E3"/>
      </a:accent6>
      <a:hlink>
        <a:srgbClr val="D79E4D"/>
      </a:hlink>
      <a:folHlink>
        <a:srgbClr val="D79E4D"/>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w="9525">
          <a:noFill/>
        </a:ln>
      </a:spPr>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lgn="l">
          <a:spcAft>
            <a:spcPts val="300"/>
          </a:spcAft>
          <a:defRPr sz="14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50000"/>
            </a:schemeClr>
          </a:solidFill>
        </a:ln>
      </a:spPr>
      <a:bodyPr/>
      <a:lstStyle/>
      <a:style>
        <a:lnRef idx="1">
          <a:schemeClr val="accent1"/>
        </a:lnRef>
        <a:fillRef idx="0">
          <a:schemeClr val="accent1"/>
        </a:fillRef>
        <a:effectRef idx="0">
          <a:schemeClr val="accent1"/>
        </a:effectRef>
        <a:fontRef idx="minor">
          <a:schemeClr val="tx1"/>
        </a:fontRef>
      </a:style>
    </a:lnDef>
    <a:txDef>
      <a:spPr bwMode="auto">
        <a:noFill/>
        <a:ln w="9525">
          <a:noFill/>
          <a:miter lim="800000"/>
          <a:headEnd/>
          <a:tailEnd/>
        </a:ln>
      </a:spPr>
      <a:bodyPr wrap="square" rtlCol="0" anchor="t" anchorCtr="0">
        <a:spAutoFit/>
      </a:bodyPr>
      <a:lstStyle>
        <a:defPPr fontAlgn="b">
          <a:spcAft>
            <a:spcPts val="300"/>
          </a:spcAft>
          <a:defRPr sz="1400" dirty="0" err="1" smtClean="0">
            <a:latin typeface="Arial" pitchFamily="34" charset="0"/>
            <a:cs typeface="Arial" pitchFamily="34" charset="0"/>
          </a:defRPr>
        </a:defPPr>
      </a:lstStyle>
    </a:txDef>
  </a:objectDefaults>
  <a:extraClrSchemeLst/>
</a:theme>
</file>

<file path=ppt/theme/theme2.xml><?xml version="1.0" encoding="utf-8"?>
<a:theme xmlns:a="http://schemas.openxmlformats.org/drawingml/2006/main" name="Office Theme">
  <a:themeElements>
    <a:clrScheme name="Epic Cash">
      <a:dk1>
        <a:srgbClr val="8A8B8A"/>
      </a:dk1>
      <a:lt1>
        <a:srgbClr val="C89E60"/>
      </a:lt1>
      <a:dk2>
        <a:srgbClr val="282827"/>
      </a:dk2>
      <a:lt2>
        <a:srgbClr val="FFFFFF"/>
      </a:lt2>
      <a:accent1>
        <a:srgbClr val="E0C7A5"/>
      </a:accent1>
      <a:accent2>
        <a:srgbClr val="C89E60"/>
      </a:accent2>
      <a:accent3>
        <a:srgbClr val="957343"/>
      </a:accent3>
      <a:accent4>
        <a:srgbClr val="E3E5E3"/>
      </a:accent4>
      <a:accent5>
        <a:srgbClr val="EFEFEE"/>
      </a:accent5>
      <a:accent6>
        <a:srgbClr val="28568A"/>
      </a:accent6>
      <a:hlink>
        <a:srgbClr val="FFFFFF"/>
      </a:hlink>
      <a:folHlink>
        <a:srgbClr val="FFFF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2225" cap="rnd">
          <a:solidFill>
            <a:schemeClr val="tx1"/>
          </a:solidFill>
          <a:prstDash val="sysDot"/>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rtlCol="0">
        <a:noAutofit/>
      </a:bodyPr>
      <a:lstStyle>
        <a:defPPr algn="l">
          <a:defRPr sz="2400" b="1" dirty="0" smtClean="0">
            <a:solidFill>
              <a:schemeClr val="tx2"/>
            </a:solidFill>
            <a:latin typeface="Gotham HTF Book" pitchFamily="2" charset="77"/>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ImageDownloadLink xmlns="e58fabb6-9446-4bf5-a05e-fa4e6ef88448">
      <Url xsi:nil="true"/>
      <Description xsi:nil="true"/>
    </ImageDownloadLink>
    <Meeting_x0020_Type xmlns="e58fabb6-9446-4bf5-a05e-fa4e6ef88448" xsi:nil="true"/>
    <Category xmlns="e58fabb6-9446-4bf5-a05e-fa4e6ef88448">Internal Templates</Category>
    <Surface_x0020_on_x0020_KC_x0020_Home xmlns="e58fabb6-9446-4bf5-a05e-fa4e6ef88448">false</Surface_x0020_on_x0020_KC_x0020_Home>
    <Display_x0020_Order xmlns="e58fabb6-9446-4bf5-a05e-fa4e6ef88448" xsi:nil="true"/>
    <Meeting_x0020_Category xmlns="e58fabb6-9446-4bf5-a05e-fa4e6ef88448" xsi:nil="true"/>
    <fullURL xmlns="e58fabb6-9446-4bf5-a05e-fa4e6ef88448" xsi:nil="true"/>
    <Show_x0020_as_x0020_Quick_x0020_Link xmlns="e58fabb6-9446-4bf5-a05e-fa4e6ef88448">false</Show_x0020_as_x0020_Quick_x0020_Link>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B7576D6F8EB8245B708F7A17FD81F5F" ma:contentTypeVersion="21" ma:contentTypeDescription="Create a new document." ma:contentTypeScope="" ma:versionID="de168e4dcbc3f581b1ae023475bb759b">
  <xsd:schema xmlns:xsd="http://www.w3.org/2001/XMLSchema" xmlns:xs="http://www.w3.org/2001/XMLSchema" xmlns:p="http://schemas.microsoft.com/office/2006/metadata/properties" xmlns:ns2="e58fabb6-9446-4bf5-a05e-fa4e6ef88448" xmlns:ns3="9f684ec6-0857-4470-8cdd-d47a3c7eb6af" targetNamespace="http://schemas.microsoft.com/office/2006/metadata/properties" ma:root="true" ma:fieldsID="1378702afda969161111c22e1aadef58" ns2:_="" ns3:_="">
    <xsd:import namespace="e58fabb6-9446-4bf5-a05e-fa4e6ef88448"/>
    <xsd:import namespace="9f684ec6-0857-4470-8cdd-d47a3c7eb6af"/>
    <xsd:element name="properties">
      <xsd:complexType>
        <xsd:sequence>
          <xsd:element name="documentManagement">
            <xsd:complexType>
              <xsd:all>
                <xsd:element ref="ns2:Category" minOccurs="0"/>
                <xsd:element ref="ns2:Display_x0020_Order" minOccurs="0"/>
                <xsd:element ref="ns2:ImageDownloadLink" minOccurs="0"/>
                <xsd:element ref="ns2:fullURL" minOccurs="0"/>
                <xsd:element ref="ns2:Meeting_x0020_Type" minOccurs="0"/>
                <xsd:element ref="ns2:Surface_x0020_on_x0020_KC_x0020_Home" minOccurs="0"/>
                <xsd:element ref="ns2:Meeting_x0020_Category" minOccurs="0"/>
                <xsd:element ref="ns2:Show_x0020_as_x0020_Quick_x0020_Link" minOccurs="0"/>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58fabb6-9446-4bf5-a05e-fa4e6ef88448" elementFormDefault="qualified">
    <xsd:import namespace="http://schemas.microsoft.com/office/2006/documentManagement/types"/>
    <xsd:import namespace="http://schemas.microsoft.com/office/infopath/2007/PartnerControls"/>
    <xsd:element name="Category" ma:index="2" nillable="true" ma:displayName="Category" ma:format="Dropdown" ma:internalName="Category">
      <xsd:simpleType>
        <xsd:restriction base="dms:Choice">
          <xsd:enumeration value="Advent Fact Sheet"/>
          <xsd:enumeration value="Technology, Media and Telecom"/>
          <xsd:enumeration value="Business and Financial Services"/>
          <xsd:enumeration value="Healthcare"/>
          <xsd:enumeration value="Industrial"/>
          <xsd:enumeration value="Retail, Consumer and Leisure"/>
          <xsd:enumeration value="Advent Overview - NA"/>
          <xsd:enumeration value="Advent Overview - EU"/>
          <xsd:enumeration value="Case Studies - BFS"/>
          <xsd:enumeration value="Case Studies - HLC"/>
          <xsd:enumeration value="Case Studies - IND"/>
          <xsd:enumeration value="Case Studies - RCL"/>
          <xsd:enumeration value="Case Studies - TMT"/>
          <xsd:enumeration value="Placeholder1"/>
          <xsd:enumeration value="Placeholder2"/>
          <xsd:enumeration value="Inv. Prof.- Asia"/>
          <xsd:enumeration value="Inv. Prof. - EU"/>
          <xsd:enumeration value="Inv. Prof.- LatAm"/>
          <xsd:enumeration value="Inv. Prof. - NA"/>
          <xsd:enumeration value="OP - Asia"/>
          <xsd:enumeration value="Operating Partners - EU"/>
          <xsd:enumeration value="Operating Partners - LatAm"/>
          <xsd:enumeration value="Operating Partners - NA"/>
          <xsd:enumeration value="Sector Investment Lists"/>
          <xsd:enumeration value="Advent Logos"/>
          <xsd:enumeration value="Portfolio Company Logos"/>
          <xsd:enumeration value="European Deal Group - 2014"/>
          <xsd:enumeration value="European Deal Group - 2015"/>
          <xsd:enumeration value="European Deal Group - 2016"/>
          <xsd:enumeration value="European Deal Group - 2017"/>
          <xsd:enumeration value="European Deal Group - 2018"/>
          <xsd:enumeration value="Placeholder4"/>
          <xsd:enumeration value="Placeholder5"/>
          <xsd:enumeration value="Placeholder6"/>
          <xsd:enumeration value="Placeholder7"/>
          <xsd:enumeration value="NALACDGM"/>
          <xsd:enumeration value="Placeholder9"/>
          <xsd:enumeration value="Placeholder10"/>
          <xsd:enumeration value="CEO/OP Summits - 2014"/>
          <xsd:enumeration value="CEO/OP Summits - 2016"/>
          <xsd:enumeration value="CEO/OP Summits - 2017"/>
          <xsd:enumeration value="Placeholder14"/>
          <xsd:enumeration value="Placeholder15"/>
          <xsd:enumeration value="Placeholder16"/>
          <xsd:enumeration value="Placeholder17"/>
          <xsd:enumeration value="LPM - 2011"/>
          <xsd:enumeration value="LPM - 2012"/>
          <xsd:enumeration value="LPM - 2013"/>
          <xsd:enumeration value="LPM - 2014"/>
          <xsd:enumeration value="LPM - 2015"/>
          <xsd:enumeration value="LPM - 2016"/>
          <xsd:enumeration value="Placeholder24"/>
          <xsd:enumeration value="Placeholder25"/>
          <xsd:enumeration value="Placeholder26"/>
          <xsd:enumeration value="Placeholder27"/>
          <xsd:enumeration value="WWM - 2011"/>
          <xsd:enumeration value="WWM - 2012"/>
          <xsd:enumeration value="WWM - 2013"/>
          <xsd:enumeration value="WWM - 2014"/>
          <xsd:enumeration value="WWM - 2015"/>
          <xsd:enumeration value="WWM - 2016"/>
          <xsd:enumeration value="WWM - 2017"/>
          <xsd:enumeration value="WWM - 2018"/>
          <xsd:enumeration value="North America Offsites"/>
          <xsd:enumeration value="Latin America Offsites"/>
          <xsd:enumeration value="China Offsites"/>
          <xsd:enumeration value="Employee Color"/>
          <xsd:enumeration value="Employee B&amp;W"/>
          <xsd:enumeration value="Operating Partners"/>
          <xsd:enumeration value="ESG Case Studies"/>
          <xsd:enumeration value="Global Highlights Review"/>
          <xsd:enumeration value="Internal Templates"/>
          <xsd:enumeration value="Operating Partner Newsletters"/>
          <xsd:enumeration value="Press Releases"/>
          <xsd:enumeration value="Stationary"/>
        </xsd:restriction>
      </xsd:simpleType>
    </xsd:element>
    <xsd:element name="Display_x0020_Order" ma:index="3" nillable="true" ma:displayName="Display Order" ma:internalName="Display_x0020_Order">
      <xsd:simpleType>
        <xsd:restriction base="dms:Number"/>
      </xsd:simpleType>
    </xsd:element>
    <xsd:element name="ImageDownloadLink" ma:index="4" nillable="true" ma:displayName="ImageDownloadLink" ma:format="Hyperlink" ma:internalName="ImageDownloadLink">
      <xsd:complexType>
        <xsd:complexContent>
          <xsd:extension base="dms:URL">
            <xsd:sequence>
              <xsd:element name="Url" type="dms:ValidUrl" minOccurs="0" nillable="true"/>
              <xsd:element name="Description" type="xsd:string" nillable="true"/>
            </xsd:sequence>
          </xsd:extension>
        </xsd:complexContent>
      </xsd:complexType>
    </xsd:element>
    <xsd:element name="fullURL" ma:index="6" nillable="true" ma:displayName="fullURL" ma:internalName="fullURL">
      <xsd:simpleType>
        <xsd:restriction base="dms:Text">
          <xsd:maxLength value="255"/>
        </xsd:restriction>
      </xsd:simpleType>
    </xsd:element>
    <xsd:element name="Meeting_x0020_Type" ma:index="8" nillable="true" ma:displayName="Meeting Type" ma:format="Dropdown" ma:internalName="Meeting_x0020_Type">
      <xsd:simpleType>
        <xsd:restriction base="dms:Choice">
          <xsd:enumeration value="Deal Group Meeting 2014"/>
          <xsd:enumeration value="Deal Group Meeting September 2015"/>
          <xsd:enumeration value="Deal Group Meeting September 2016"/>
          <xsd:enumeration value="European Strategy Offsite January 2015"/>
          <xsd:enumeration value="European Strategy Offsite January 2016"/>
          <xsd:enumeration value="European Strategy Offsite January 2017"/>
          <xsd:enumeration value="Industrial Away Day March 2016"/>
        </xsd:restriction>
      </xsd:simpleType>
    </xsd:element>
    <xsd:element name="Surface_x0020_on_x0020_KC_x0020_Home" ma:index="9" nillable="true" ma:displayName="Surface on KC Home" ma:default="0" ma:internalName="Surface_x0020_on_x0020_KC_x0020_Home">
      <xsd:simpleType>
        <xsd:restriction base="dms:Boolean"/>
      </xsd:simpleType>
    </xsd:element>
    <xsd:element name="Meeting_x0020_Category" ma:index="10" nillable="true" ma:displayName="Meeting Category" ma:format="Dropdown" ma:internalName="Meeting_x0020_Category">
      <xsd:simpleType>
        <xsd:restriction base="dms:Choice">
          <xsd:enumeration value="Administrative Sessions"/>
          <xsd:enumeration value="Main Sessions"/>
        </xsd:restriction>
      </xsd:simpleType>
    </xsd:element>
    <xsd:element name="Show_x0020_as_x0020_Quick_x0020_Link" ma:index="11" nillable="true" ma:displayName="Show as Quick Link" ma:default="0" ma:internalName="Show_x0020_as_x0020_Quick_x0020_Link">
      <xsd:simpleType>
        <xsd:restriction base="dms:Boolean"/>
      </xsd:simpleType>
    </xsd:element>
    <xsd:element name="MediaServiceMetadata" ma:index="15" nillable="true" ma:displayName="MediaServiceMetadata" ma:description="" ma:hidden="true" ma:internalName="MediaServiceMetadata" ma:readOnly="true">
      <xsd:simpleType>
        <xsd:restriction base="dms:Note"/>
      </xsd:simpleType>
    </xsd:element>
    <xsd:element name="MediaServiceFastMetadata" ma:index="16" nillable="true" ma:displayName="MediaServiceFastMetadata" ma:description="" ma:hidden="true" ma:internalName="MediaServiceFastMetadata" ma:readOnly="true">
      <xsd:simpleType>
        <xsd:restriction base="dms:Note"/>
      </xsd:simpleType>
    </xsd:element>
    <xsd:element name="MediaServiceDateTaken" ma:index="19" nillable="true" ma:displayName="MediaServiceDateTaken" ma:hidden="true" ma:internalName="MediaServiceDateTaken" ma:readOnly="true">
      <xsd:simpleType>
        <xsd:restriction base="dms:Text"/>
      </xsd:simpleType>
    </xsd:element>
    <xsd:element name="MediaServiceAutoTags" ma:index="20" nillable="true" ma:displayName="MediaServiceAutoTags" ma:internalName="MediaServiceAutoTags" ma:readOnly="true">
      <xsd:simpleType>
        <xsd:restriction base="dms:Text"/>
      </xsd:simpleType>
    </xsd:element>
    <xsd:element name="MediaServiceOCR" ma:index="21"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f684ec6-0857-4470-8cdd-d47a3c7eb6a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A520744-49F6-48C5-870D-D28D297F5B56}">
  <ds:schemaRefs>
    <ds:schemaRef ds:uri="e58fabb6-9446-4bf5-a05e-fa4e6ef88448"/>
    <ds:schemaRef ds:uri="http://purl.org/dc/terms/"/>
    <ds:schemaRef ds:uri="http://www.w3.org/XML/1998/namespac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9f684ec6-0857-4470-8cdd-d47a3c7eb6af"/>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5B660CEF-FDB7-4107-9D10-142604AF315F}">
  <ds:schemaRefs>
    <ds:schemaRef ds:uri="http://schemas.microsoft.com/sharepoint/v3/contenttype/forms"/>
  </ds:schemaRefs>
</ds:datastoreItem>
</file>

<file path=customXml/itemProps3.xml><?xml version="1.0" encoding="utf-8"?>
<ds:datastoreItem xmlns:ds="http://schemas.openxmlformats.org/officeDocument/2006/customXml" ds:itemID="{6E9B7BB3-0B5C-4AB0-BF58-BFF16BDDF3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58fabb6-9446-4bf5-a05e-fa4e6ef88448"/>
    <ds:schemaRef ds:uri="9f684ec6-0857-4470-8cdd-d47a3c7eb6a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41672</TotalTime>
  <Words>2482</Words>
  <Application>Microsoft Office PowerPoint</Application>
  <PresentationFormat>Lettera USA (21,6x27,9 cm)</PresentationFormat>
  <Paragraphs>203</Paragraphs>
  <Slides>14</Slides>
  <Notes>0</Notes>
  <HiddenSlides>0</HiddenSlides>
  <MMClips>0</MMClips>
  <ScaleCrop>false</ScaleCrop>
  <HeadingPairs>
    <vt:vector size="6" baseType="variant">
      <vt:variant>
        <vt:lpstr>Caratteri utilizzati</vt:lpstr>
      </vt:variant>
      <vt:variant>
        <vt:i4>4</vt:i4>
      </vt:variant>
      <vt:variant>
        <vt:lpstr>Tema</vt:lpstr>
      </vt:variant>
      <vt:variant>
        <vt:i4>2</vt:i4>
      </vt:variant>
      <vt:variant>
        <vt:lpstr>Titoli diapositive</vt:lpstr>
      </vt:variant>
      <vt:variant>
        <vt:i4>14</vt:i4>
      </vt:variant>
    </vt:vector>
  </HeadingPairs>
  <TitlesOfParts>
    <vt:vector size="20" baseType="lpstr">
      <vt:lpstr>Arial</vt:lpstr>
      <vt:lpstr>Calibri</vt:lpstr>
      <vt:lpstr>Gotham HTF Black</vt:lpstr>
      <vt:lpstr>Gotham HTF Book</vt:lpstr>
      <vt:lpstr>Advent_Internal-Conference-Template_MASTER_V005 ts</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Advent Slide Template Master</dc:title>
  <dc:creator>Harris, Andrew</dc:creator>
  <cp:lastModifiedBy>713288</cp:lastModifiedBy>
  <cp:revision>667</cp:revision>
  <dcterms:created xsi:type="dcterms:W3CDTF">2018-04-12T15:48:13Z</dcterms:created>
  <dcterms:modified xsi:type="dcterms:W3CDTF">2021-08-16T09:22:50Z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0x0101007B7576D6F8EB8245B708F7A17FD81F5F</vt:lpwstr>
  </property>
</Properties>
</file>

<file path=docProps/thumbnail.jpeg>
</file>